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69" r:id="rId5"/>
    <p:sldId id="319" r:id="rId6"/>
    <p:sldId id="312" r:id="rId7"/>
    <p:sldId id="316" r:id="rId8"/>
    <p:sldId id="315" r:id="rId9"/>
    <p:sldId id="288" r:id="rId10"/>
    <p:sldId id="340" r:id="rId11"/>
    <p:sldId id="318" r:id="rId12"/>
    <p:sldId id="321" r:id="rId13"/>
    <p:sldId id="266" r:id="rId14"/>
    <p:sldId id="289" r:id="rId15"/>
    <p:sldId id="341" r:id="rId16"/>
    <p:sldId id="342" r:id="rId17"/>
    <p:sldId id="282" r:id="rId18"/>
    <p:sldId id="294" r:id="rId19"/>
    <p:sldId id="332" r:id="rId20"/>
    <p:sldId id="333" r:id="rId21"/>
    <p:sldId id="334" r:id="rId22"/>
    <p:sldId id="335" r:id="rId23"/>
    <p:sldId id="330" r:id="rId24"/>
    <p:sldId id="272" r:id="rId25"/>
    <p:sldId id="274" r:id="rId26"/>
    <p:sldId id="345" r:id="rId27"/>
    <p:sldId id="344" r:id="rId28"/>
    <p:sldId id="300" r:id="rId29"/>
    <p:sldId id="301" r:id="rId30"/>
    <p:sldId id="343" r:id="rId31"/>
    <p:sldId id="295" r:id="rId32"/>
    <p:sldId id="325" r:id="rId33"/>
    <p:sldId id="320" r:id="rId34"/>
    <p:sldId id="262" r:id="rId35"/>
    <p:sldId id="323" r:id="rId36"/>
    <p:sldId id="260" r:id="rId37"/>
    <p:sldId id="302" r:id="rId38"/>
    <p:sldId id="329" r:id="rId39"/>
    <p:sldId id="285" r:id="rId40"/>
    <p:sldId id="305" r:id="rId41"/>
    <p:sldId id="327" r:id="rId42"/>
    <p:sldId id="306" r:id="rId43"/>
    <p:sldId id="270" r:id="rId44"/>
    <p:sldId id="277" r:id="rId45"/>
    <p:sldId id="326" r:id="rId46"/>
    <p:sldId id="276" r:id="rId47"/>
    <p:sldId id="296" r:id="rId48"/>
    <p:sldId id="278" r:id="rId49"/>
    <p:sldId id="290" r:id="rId50"/>
    <p:sldId id="297" r:id="rId51"/>
    <p:sldId id="310" r:id="rId52"/>
    <p:sldId id="328" r:id="rId53"/>
    <p:sldId id="346" r:id="rId54"/>
    <p:sldId id="284" r:id="rId55"/>
    <p:sldId id="287" r:id="rId56"/>
    <p:sldId id="283" r:id="rId57"/>
    <p:sldId id="286" r:id="rId58"/>
    <p:sldId id="303" r:id="rId59"/>
    <p:sldId id="314" r:id="rId60"/>
    <p:sldId id="298" r:id="rId61"/>
    <p:sldId id="311"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E70636-BDD0-4823-AB77-63AD42FC2B01}" v="1" dt="2026-01-14T00:18:40.482"/>
    <p1510:client id="{7C4DF372-5053-4300-9641-C8DD43EB9690}" v="6" dt="2026-01-13T20:16:59.680"/>
    <p1510:client id="{D952BFD6-9FA9-E88C-43B1-63334FA1C612}" v="9" dt="2026-01-13T22:42:02.0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74" d="100"/>
          <a:sy n="74" d="100"/>
        </p:scale>
        <p:origin x="352"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1" y="0"/>
            <a:ext cx="12192903"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2562579" y="1811864"/>
            <a:ext cx="7078488" cy="1515533"/>
          </a:xfrm>
        </p:spPr>
        <p:txBody>
          <a:bodyPr anchor="b">
            <a:noAutofit/>
          </a:bodyPr>
          <a:lstStyle>
            <a:lvl1pPr algn="ctr">
              <a:defRPr sz="4800">
                <a:effectLst/>
              </a:defRPr>
            </a:lvl1pPr>
          </a:lstStyle>
          <a:p>
            <a:r>
              <a:rPr lang="en-US"/>
              <a:t>Click to edit Master title style</a:t>
            </a:r>
          </a:p>
        </p:txBody>
      </p:sp>
      <p:sp>
        <p:nvSpPr>
          <p:cNvPr id="3" name="Subtitle 2"/>
          <p:cNvSpPr>
            <a:spLocks noGrp="1"/>
          </p:cNvSpPr>
          <p:nvPr>
            <p:ph type="subTitle" idx="1"/>
          </p:nvPr>
        </p:nvSpPr>
        <p:spPr>
          <a:xfrm>
            <a:off x="2562579" y="3598328"/>
            <a:ext cx="7078488"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8087223" y="5054602"/>
            <a:ext cx="897701" cy="279400"/>
          </a:xfrm>
        </p:spPr>
        <p:txBody>
          <a:bodyPr/>
          <a:lstStyle/>
          <a:p>
            <a:fld id="{AA1239D0-1DBB-4F83-9649-65470D2C34DF}" type="datetimeFigureOut">
              <a:rPr lang="en-US" smtClean="0"/>
              <a:t>1/14/2026</a:t>
            </a:fld>
            <a:endParaRPr lang="en-US"/>
          </a:p>
        </p:txBody>
      </p:sp>
      <p:sp>
        <p:nvSpPr>
          <p:cNvPr id="5" name="Footer Placeholder 4"/>
          <p:cNvSpPr>
            <a:spLocks noGrp="1"/>
          </p:cNvSpPr>
          <p:nvPr>
            <p:ph type="ftr" sz="quarter" idx="11"/>
          </p:nvPr>
        </p:nvSpPr>
        <p:spPr>
          <a:xfrm>
            <a:off x="2562579" y="5054602"/>
            <a:ext cx="5419813" cy="279400"/>
          </a:xfrm>
        </p:spPr>
        <p:txBody>
          <a:bodyPr/>
          <a:lstStyle/>
          <a:p>
            <a:endParaRPr lang="en-US"/>
          </a:p>
        </p:txBody>
      </p:sp>
      <p:sp>
        <p:nvSpPr>
          <p:cNvPr id="6" name="Slide Number Placeholder 5"/>
          <p:cNvSpPr>
            <a:spLocks noGrp="1"/>
          </p:cNvSpPr>
          <p:nvPr>
            <p:ph type="sldNum" sz="quarter" idx="12"/>
          </p:nvPr>
        </p:nvSpPr>
        <p:spPr>
          <a:xfrm>
            <a:off x="9089757" y="5054602"/>
            <a:ext cx="551311" cy="279400"/>
          </a:xfrm>
        </p:spPr>
        <p:txBody>
          <a:bodyPr/>
          <a:lstStyle/>
          <a:p>
            <a:fld id="{11292D8A-C078-4C60-B498-B3D80D2C11D1}" type="slidenum">
              <a:rPr lang="en-US" smtClean="0"/>
              <a:t>‹#›</a:t>
            </a:fld>
            <a:endParaRPr lang="en-US"/>
          </a:p>
        </p:txBody>
      </p:sp>
      <p:cxnSp>
        <p:nvCxnSpPr>
          <p:cNvPr id="15" name="Straight Connector 14"/>
          <p:cNvCxnSpPr/>
          <p:nvPr/>
        </p:nvCxnSpPr>
        <p:spPr>
          <a:xfrm>
            <a:off x="2693101" y="3471329"/>
            <a:ext cx="681744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38091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69155" y="4815415"/>
            <a:ext cx="9064979" cy="566738"/>
          </a:xfrm>
        </p:spPr>
        <p:txBody>
          <a:bodyPr anchor="b">
            <a:normAutofit/>
          </a:bodyPr>
          <a:lstStyle>
            <a:lvl1pPr algn="ctr">
              <a:defRPr sz="2400" b="0"/>
            </a:lvl1pPr>
          </a:lstStyle>
          <a:p>
            <a:r>
              <a:rPr lang="en-US"/>
              <a:t>Click to edit Master title style</a:t>
            </a:r>
          </a:p>
        </p:txBody>
      </p:sp>
      <p:sp>
        <p:nvSpPr>
          <p:cNvPr id="3" name="Picture Placeholder 2"/>
          <p:cNvSpPr>
            <a:spLocks noGrp="1" noChangeAspect="1"/>
          </p:cNvSpPr>
          <p:nvPr>
            <p:ph type="pic" idx="1"/>
          </p:nvPr>
        </p:nvSpPr>
        <p:spPr>
          <a:xfrm>
            <a:off x="1368347" y="1032934"/>
            <a:ext cx="9455309"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569155" y="5382153"/>
            <a:ext cx="9064979"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A1239D0-1DBB-4F83-9649-65470D2C34DF}" type="datetimeFigureOut">
              <a:rPr lang="en-US" smtClean="0"/>
              <a:t>1/14/2026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292D8A-C078-4C60-B498-B3D80D2C11D1}" type="slidenum">
              <a:rPr lang="en-US" smtClean="0"/>
              <a:t>‹#›</a:t>
            </a:fld>
            <a:endParaRPr lang="en-US"/>
          </a:p>
        </p:txBody>
      </p:sp>
    </p:spTree>
    <p:extLst>
      <p:ext uri="{BB962C8B-B14F-4D97-AF65-F5344CB8AC3E}">
        <p14:creationId xmlns:p14="http://schemas.microsoft.com/office/powerpoint/2010/main" val="2139593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569155" y="906873"/>
            <a:ext cx="9064979" cy="3097860"/>
          </a:xfrm>
        </p:spPr>
        <p:txBody>
          <a:bodyPr anchor="ctr">
            <a:normAutofit/>
          </a:bodyPr>
          <a:lstStyle>
            <a:lvl1pPr algn="ctr">
              <a:defRPr sz="3200" b="0" cap="none"/>
            </a:lvl1pPr>
          </a:lstStyle>
          <a:p>
            <a:r>
              <a:rPr lang="en-US"/>
              <a:t>Click to edit Master title style</a:t>
            </a:r>
          </a:p>
        </p:txBody>
      </p:sp>
      <p:sp>
        <p:nvSpPr>
          <p:cNvPr id="3" name="Text Placeholder 2"/>
          <p:cNvSpPr>
            <a:spLocks noGrp="1"/>
          </p:cNvSpPr>
          <p:nvPr>
            <p:ph type="body" idx="1"/>
          </p:nvPr>
        </p:nvSpPr>
        <p:spPr>
          <a:xfrm>
            <a:off x="1569154" y="4275666"/>
            <a:ext cx="9064981"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A1239D0-1DBB-4F83-9649-65470D2C34DF}" type="datetimeFigureOut">
              <a:rPr lang="en-US" smtClean="0"/>
              <a:t>1/14/2026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292D8A-C078-4C60-B498-B3D80D2C11D1}" type="slidenum">
              <a:rPr lang="en-US" smtClean="0"/>
              <a:t>‹#›</a:t>
            </a:fld>
            <a:endParaRPr lang="en-US"/>
          </a:p>
        </p:txBody>
      </p:sp>
      <p:cxnSp>
        <p:nvCxnSpPr>
          <p:cNvPr id="15" name="Straight Connector 14"/>
          <p:cNvCxnSpPr/>
          <p:nvPr/>
        </p:nvCxnSpPr>
        <p:spPr>
          <a:xfrm>
            <a:off x="1704621" y="4140199"/>
            <a:ext cx="8808567"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396101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79111" y="982132"/>
            <a:ext cx="8533667" cy="2370668"/>
          </a:xfrm>
        </p:spPr>
        <p:txBody>
          <a:bodyPr anchor="ctr">
            <a:normAutofit/>
          </a:bodyPr>
          <a:lstStyle>
            <a:lvl1pPr algn="ctr">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2133600" y="3352800"/>
            <a:ext cx="7857064"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569151" y="4343401"/>
            <a:ext cx="9064984"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A1239D0-1DBB-4F83-9649-65470D2C34DF}" type="datetimeFigureOut">
              <a:rPr lang="en-US" smtClean="0"/>
              <a:t>1/14/2026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292D8A-C078-4C60-B498-B3D80D2C11D1}" type="slidenum">
              <a:rPr lang="en-US" smtClean="0"/>
              <a:t>‹#›</a:t>
            </a:fld>
            <a:endParaRPr lang="en-US"/>
          </a:p>
        </p:txBody>
      </p:sp>
      <p:sp>
        <p:nvSpPr>
          <p:cNvPr id="14" name="TextBox 13"/>
          <p:cNvSpPr txBox="1"/>
          <p:nvPr/>
        </p:nvSpPr>
        <p:spPr>
          <a:xfrm>
            <a:off x="1133293" y="905362"/>
            <a:ext cx="609759" cy="584776"/>
          </a:xfrm>
          <a:prstGeom prst="rect">
            <a:avLst/>
          </a:prstGeom>
        </p:spPr>
        <p:txBody>
          <a:bodyPr vert="horz" lIns="91440" tIns="45720" rIns="91440" bIns="45720" rtlCol="0" anchor="ctr">
            <a:noAutofit/>
          </a:bodyPr>
          <a:lstStyle/>
          <a:p>
            <a:pPr lvl="0"/>
            <a:r>
              <a:rPr lang="en-US" sz="7200">
                <a:solidFill>
                  <a:schemeClr val="tx1"/>
                </a:solidFill>
                <a:effectLst/>
              </a:rPr>
              <a:t>“</a:t>
            </a:r>
          </a:p>
        </p:txBody>
      </p:sp>
      <p:sp>
        <p:nvSpPr>
          <p:cNvPr id="15" name="TextBox 14"/>
          <p:cNvSpPr txBox="1"/>
          <p:nvPr/>
        </p:nvSpPr>
        <p:spPr>
          <a:xfrm>
            <a:off x="10178005" y="2827870"/>
            <a:ext cx="609759" cy="584776"/>
          </a:xfrm>
          <a:prstGeom prst="rect">
            <a:avLst/>
          </a:prstGeom>
        </p:spPr>
        <p:txBody>
          <a:bodyPr vert="horz" lIns="91440" tIns="45720" rIns="91440" bIns="45720" rtlCol="0" anchor="ctr">
            <a:noAutofit/>
          </a:bodyPr>
          <a:lstStyle/>
          <a:p>
            <a:pPr lvl="0" algn="r"/>
            <a:r>
              <a:rPr lang="en-US" sz="7200">
                <a:solidFill>
                  <a:schemeClr val="tx1"/>
                </a:solidFill>
                <a:effectLst/>
              </a:rPr>
              <a:t>”</a:t>
            </a:r>
          </a:p>
        </p:txBody>
      </p:sp>
      <p:cxnSp>
        <p:nvCxnSpPr>
          <p:cNvPr id="19" name="Straight Connector 18"/>
          <p:cNvCxnSpPr/>
          <p:nvPr/>
        </p:nvCxnSpPr>
        <p:spPr>
          <a:xfrm>
            <a:off x="1704622" y="4140199"/>
            <a:ext cx="879404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174686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569159" y="3308581"/>
            <a:ext cx="9064971" cy="1468800"/>
          </a:xfrm>
        </p:spPr>
        <p:txBody>
          <a:bodyPr anchor="b">
            <a:normAutofit/>
          </a:bodyPr>
          <a:lstStyle>
            <a:lvl1pPr algn="l">
              <a:defRPr sz="3200" b="0" cap="none"/>
            </a:lvl1pPr>
          </a:lstStyle>
          <a:p>
            <a:r>
              <a:rPr lang="en-US"/>
              <a:t>Click to edit Master title style</a:t>
            </a:r>
          </a:p>
        </p:txBody>
      </p:sp>
      <p:sp>
        <p:nvSpPr>
          <p:cNvPr id="3" name="Text Placeholder 2"/>
          <p:cNvSpPr>
            <a:spLocks noGrp="1"/>
          </p:cNvSpPr>
          <p:nvPr>
            <p:ph type="body" idx="1"/>
          </p:nvPr>
        </p:nvSpPr>
        <p:spPr>
          <a:xfrm>
            <a:off x="1569158" y="4777381"/>
            <a:ext cx="9064973"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A1239D0-1DBB-4F83-9649-65470D2C34DF}" type="datetimeFigureOut">
              <a:rPr lang="en-US" smtClean="0"/>
              <a:t>1/14/2026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292D8A-C078-4C60-B498-B3D80D2C11D1}" type="slidenum">
              <a:rPr lang="en-US" smtClean="0"/>
              <a:t>‹#›</a:t>
            </a:fld>
            <a:endParaRPr lang="en-US"/>
          </a:p>
        </p:txBody>
      </p:sp>
    </p:spTree>
    <p:extLst>
      <p:ext uri="{BB962C8B-B14F-4D97-AF65-F5344CB8AC3E}">
        <p14:creationId xmlns:p14="http://schemas.microsoft.com/office/powerpoint/2010/main" val="33633442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879222" y="982132"/>
            <a:ext cx="8433557" cy="2243668"/>
          </a:xfrm>
        </p:spPr>
        <p:txBody>
          <a:bodyPr anchor="ctr">
            <a:normAutofit/>
          </a:bodyPr>
          <a:lstStyle>
            <a:lvl1pPr algn="ctr">
              <a:defRPr sz="3200" b="0" cap="none">
                <a:solidFill>
                  <a:schemeClr val="tx1"/>
                </a:solidFill>
              </a:defRPr>
            </a:lvl1pPr>
          </a:lstStyle>
          <a:p>
            <a:r>
              <a:rPr lang="en-US"/>
              <a:t>Click to edit Master title style</a:t>
            </a:r>
          </a:p>
        </p:txBody>
      </p:sp>
      <p:sp>
        <p:nvSpPr>
          <p:cNvPr id="18" name="Text Placeholder 2"/>
          <p:cNvSpPr>
            <a:spLocks noGrp="1"/>
          </p:cNvSpPr>
          <p:nvPr>
            <p:ph type="body" idx="13"/>
          </p:nvPr>
        </p:nvSpPr>
        <p:spPr>
          <a:xfrm>
            <a:off x="1569158" y="3639312"/>
            <a:ext cx="9064973"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569154" y="4529667"/>
            <a:ext cx="9064981"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A1239D0-1DBB-4F83-9649-65470D2C34DF}" type="datetimeFigureOut">
              <a:rPr lang="en-US" smtClean="0"/>
              <a:t>1/14/2026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292D8A-C078-4C60-B498-B3D80D2C11D1}" type="slidenum">
              <a:rPr lang="en-US" smtClean="0"/>
              <a:t>‹#›</a:t>
            </a:fld>
            <a:endParaRPr lang="en-US"/>
          </a:p>
        </p:txBody>
      </p:sp>
      <p:sp>
        <p:nvSpPr>
          <p:cNvPr id="12" name="TextBox 11"/>
          <p:cNvSpPr txBox="1"/>
          <p:nvPr/>
        </p:nvSpPr>
        <p:spPr>
          <a:xfrm>
            <a:off x="1170747" y="896895"/>
            <a:ext cx="609759"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3" name="TextBox 12"/>
          <p:cNvSpPr txBox="1"/>
          <p:nvPr/>
        </p:nvSpPr>
        <p:spPr>
          <a:xfrm>
            <a:off x="10199729" y="2607728"/>
            <a:ext cx="609759"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cxnSp>
        <p:nvCxnSpPr>
          <p:cNvPr id="26" name="Straight Connector 25"/>
          <p:cNvCxnSpPr/>
          <p:nvPr/>
        </p:nvCxnSpPr>
        <p:spPr>
          <a:xfrm>
            <a:off x="1704622" y="3429000"/>
            <a:ext cx="879404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15096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569153" y="982132"/>
            <a:ext cx="9064979" cy="2294467"/>
          </a:xfrm>
        </p:spPr>
        <p:txBody>
          <a:bodyPr vert="horz" lIns="91440" tIns="45720" rIns="91440" bIns="45720" rtlCol="0" anchor="ctr">
            <a:normAutofit/>
          </a:bodyPr>
          <a:lstStyle>
            <a:lvl1pPr>
              <a:defRPr lang="en-US" sz="3200" b="0" dirty="0"/>
            </a:lvl1pPr>
          </a:lstStyle>
          <a:p>
            <a:pPr marL="0" lvl="0"/>
            <a:r>
              <a:rPr lang="en-US"/>
              <a:t>Click to edit Master title style</a:t>
            </a:r>
          </a:p>
        </p:txBody>
      </p:sp>
      <p:sp>
        <p:nvSpPr>
          <p:cNvPr id="14" name="Text Placeholder 2"/>
          <p:cNvSpPr>
            <a:spLocks noGrp="1"/>
          </p:cNvSpPr>
          <p:nvPr>
            <p:ph type="body" idx="13"/>
          </p:nvPr>
        </p:nvSpPr>
        <p:spPr>
          <a:xfrm>
            <a:off x="1569158" y="3566160"/>
            <a:ext cx="9064973"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569155" y="4470401"/>
            <a:ext cx="9064979"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A1239D0-1DBB-4F83-9649-65470D2C34DF}" type="datetimeFigureOut">
              <a:rPr lang="en-US" smtClean="0"/>
              <a:t>1/14/2026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292D8A-C078-4C60-B498-B3D80D2C11D1}" type="slidenum">
              <a:rPr lang="en-US" smtClean="0"/>
              <a:t>‹#›</a:t>
            </a:fld>
            <a:endParaRPr lang="en-US"/>
          </a:p>
        </p:txBody>
      </p:sp>
      <p:cxnSp>
        <p:nvCxnSpPr>
          <p:cNvPr id="15" name="Straight Connector 14"/>
          <p:cNvCxnSpPr/>
          <p:nvPr/>
        </p:nvCxnSpPr>
        <p:spPr>
          <a:xfrm>
            <a:off x="1704626" y="3429000"/>
            <a:ext cx="880856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794541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Vertical Text Placeholder 2"/>
          <p:cNvSpPr>
            <a:spLocks noGrp="1"/>
          </p:cNvSpPr>
          <p:nvPr>
            <p:ph type="body" orient="vert" idx="1"/>
          </p:nvPr>
        </p:nvSpPr>
        <p:spPr>
          <a:xfrm>
            <a:off x="1569154" y="2490136"/>
            <a:ext cx="9064981" cy="338573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1239D0-1DBB-4F83-9649-65470D2C34DF}" type="datetimeFigureOut">
              <a:rPr lang="en-US" smtClean="0"/>
              <a:t>1/14/2026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292D8A-C078-4C60-B498-B3D80D2C11D1}" type="slidenum">
              <a:rPr lang="en-US" smtClean="0"/>
              <a:t>‹#›</a:t>
            </a:fld>
            <a:endParaRPr lang="en-US"/>
          </a:p>
        </p:txBody>
      </p:sp>
      <p:cxnSp>
        <p:nvCxnSpPr>
          <p:cNvPr id="14" name="Straight Connector 13"/>
          <p:cNvCxnSpPr/>
          <p:nvPr/>
        </p:nvCxnSpPr>
        <p:spPr>
          <a:xfrm>
            <a:off x="1704622" y="2354670"/>
            <a:ext cx="880856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609076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475556" y="906874"/>
            <a:ext cx="2158573" cy="496899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69157" y="906874"/>
            <a:ext cx="6554012" cy="496899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1239D0-1DBB-4F83-9649-65470D2C34DF}" type="datetimeFigureOut">
              <a:rPr lang="en-US" smtClean="0"/>
              <a:t>1/14/2026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292D8A-C078-4C60-B498-B3D80D2C11D1}" type="slidenum">
              <a:rPr lang="en-US" smtClean="0"/>
              <a:t>‹#›</a:t>
            </a:fld>
            <a:endParaRPr lang="en-US"/>
          </a:p>
        </p:txBody>
      </p:sp>
      <p:cxnSp>
        <p:nvCxnSpPr>
          <p:cNvPr id="14" name="Straight Connector 13"/>
          <p:cNvCxnSpPr/>
          <p:nvPr/>
        </p:nvCxnSpPr>
        <p:spPr>
          <a:xfrm>
            <a:off x="8327349" y="906874"/>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2738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704620" y="2356260"/>
            <a:ext cx="879404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1239D0-1DBB-4F83-9649-65470D2C34DF}" type="datetimeFigureOut">
              <a:rPr lang="en-US" smtClean="0"/>
              <a:t>1/14/2026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292D8A-C078-4C60-B498-B3D80D2C11D1}" type="slidenum">
              <a:rPr lang="en-US" smtClean="0"/>
              <a:t>‹#›</a:t>
            </a:fld>
            <a:endParaRPr lang="en-US"/>
          </a:p>
        </p:txBody>
      </p:sp>
    </p:spTree>
    <p:extLst>
      <p:ext uri="{BB962C8B-B14F-4D97-AF65-F5344CB8AC3E}">
        <p14:creationId xmlns:p14="http://schemas.microsoft.com/office/powerpoint/2010/main" val="3584415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04620" y="1641413"/>
            <a:ext cx="8794045" cy="1822514"/>
          </a:xfrm>
        </p:spPr>
        <p:txBody>
          <a:bodyPr anchor="b">
            <a:normAutofit/>
          </a:bodyPr>
          <a:lstStyle>
            <a:lvl1pPr algn="ctr">
              <a:defRPr sz="4000" b="0" cap="none"/>
            </a:lvl1pPr>
          </a:lstStyle>
          <a:p>
            <a:r>
              <a:rPr lang="en-US"/>
              <a:t>Click to edit Master title style</a:t>
            </a:r>
          </a:p>
        </p:txBody>
      </p:sp>
      <p:sp>
        <p:nvSpPr>
          <p:cNvPr id="3" name="Text Placeholder 2"/>
          <p:cNvSpPr>
            <a:spLocks noGrp="1"/>
          </p:cNvSpPr>
          <p:nvPr>
            <p:ph type="body" idx="1"/>
          </p:nvPr>
        </p:nvSpPr>
        <p:spPr>
          <a:xfrm>
            <a:off x="1704620" y="3734860"/>
            <a:ext cx="8794045"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A1239D0-1DBB-4F83-9649-65470D2C34DF}" type="datetimeFigureOut">
              <a:rPr lang="en-US" smtClean="0"/>
              <a:t>1/14/2026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292D8A-C078-4C60-B498-B3D80D2C11D1}" type="slidenum">
              <a:rPr lang="en-US" smtClean="0"/>
              <a:t>‹#›</a:t>
            </a:fld>
            <a:endParaRPr lang="en-US"/>
          </a:p>
        </p:txBody>
      </p:sp>
      <p:cxnSp>
        <p:nvCxnSpPr>
          <p:cNvPr id="31" name="Straight Connector 30"/>
          <p:cNvCxnSpPr/>
          <p:nvPr/>
        </p:nvCxnSpPr>
        <p:spPr>
          <a:xfrm>
            <a:off x="1704622" y="3599392"/>
            <a:ext cx="879404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97936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704620" y="2356260"/>
            <a:ext cx="879404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569155" y="915338"/>
            <a:ext cx="9064979" cy="1303867"/>
          </a:xfrm>
        </p:spPr>
        <p:txBody>
          <a:bodyPr/>
          <a:lstStyle/>
          <a:p>
            <a:r>
              <a:rPr lang="en-US"/>
              <a:t>Click to edit Master title style</a:t>
            </a:r>
          </a:p>
        </p:txBody>
      </p:sp>
      <p:sp>
        <p:nvSpPr>
          <p:cNvPr id="3" name="Content Placeholder 2"/>
          <p:cNvSpPr>
            <a:spLocks noGrp="1"/>
          </p:cNvSpPr>
          <p:nvPr>
            <p:ph sz="half" idx="1"/>
          </p:nvPr>
        </p:nvSpPr>
        <p:spPr>
          <a:xfrm>
            <a:off x="1569155" y="2487168"/>
            <a:ext cx="4450080" cy="344728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3536" y="2487168"/>
            <a:ext cx="4450080" cy="344728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A1239D0-1DBB-4F83-9649-65470D2C34DF}" type="datetimeFigureOut">
              <a:rPr lang="en-US" smtClean="0"/>
              <a:t>1/14/2026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292D8A-C078-4C60-B498-B3D80D2C11D1}" type="slidenum">
              <a:rPr lang="en-US" smtClean="0"/>
              <a:t>‹#›</a:t>
            </a:fld>
            <a:endParaRPr lang="en-US"/>
          </a:p>
        </p:txBody>
      </p:sp>
    </p:spTree>
    <p:extLst>
      <p:ext uri="{BB962C8B-B14F-4D97-AF65-F5344CB8AC3E}">
        <p14:creationId xmlns:p14="http://schemas.microsoft.com/office/powerpoint/2010/main" val="4163987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569157" y="2658533"/>
            <a:ext cx="44500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69157" y="3243263"/>
            <a:ext cx="4450080" cy="270662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89109" y="2658533"/>
            <a:ext cx="44500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9109" y="3243263"/>
            <a:ext cx="4450080" cy="270662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A1239D0-1DBB-4F83-9649-65470D2C34DF}" type="datetimeFigureOut">
              <a:rPr lang="en-US" smtClean="0"/>
              <a:t>1/14/2026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292D8A-C078-4C60-B498-B3D80D2C11D1}" type="slidenum">
              <a:rPr lang="en-US" smtClean="0"/>
              <a:t>‹#›</a:t>
            </a:fld>
            <a:endParaRPr lang="en-US"/>
          </a:p>
        </p:txBody>
      </p:sp>
      <p:cxnSp>
        <p:nvCxnSpPr>
          <p:cNvPr id="41" name="Straight Connector 40"/>
          <p:cNvCxnSpPr/>
          <p:nvPr/>
        </p:nvCxnSpPr>
        <p:spPr>
          <a:xfrm>
            <a:off x="1704622" y="2354670"/>
            <a:ext cx="879404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6508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69154" y="915338"/>
            <a:ext cx="9064980" cy="1303867"/>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AA1239D0-1DBB-4F83-9649-65470D2C34DF}" type="datetimeFigureOut">
              <a:rPr lang="en-US" smtClean="0"/>
              <a:t>1/14/2026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292D8A-C078-4C60-B498-B3D80D2C11D1}" type="slidenum">
              <a:rPr lang="en-US" smtClean="0"/>
              <a:t>‹#›</a:t>
            </a:fld>
            <a:endParaRPr lang="en-US"/>
          </a:p>
        </p:txBody>
      </p:sp>
      <p:cxnSp>
        <p:nvCxnSpPr>
          <p:cNvPr id="14" name="Straight Connector 13"/>
          <p:cNvCxnSpPr/>
          <p:nvPr/>
        </p:nvCxnSpPr>
        <p:spPr>
          <a:xfrm>
            <a:off x="1704622" y="2354670"/>
            <a:ext cx="879404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12265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1239D0-1DBB-4F83-9649-65470D2C34DF}" type="datetimeFigureOut">
              <a:rPr lang="en-US" smtClean="0"/>
              <a:t>1/14/2026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292D8A-C078-4C60-B498-B3D80D2C11D1}" type="slidenum">
              <a:rPr lang="en-US" smtClean="0"/>
              <a:t>‹#›</a:t>
            </a:fld>
            <a:endParaRPr lang="en-US"/>
          </a:p>
        </p:txBody>
      </p:sp>
    </p:spTree>
    <p:extLst>
      <p:ext uri="{BB962C8B-B14F-4D97-AF65-F5344CB8AC3E}">
        <p14:creationId xmlns:p14="http://schemas.microsoft.com/office/powerpoint/2010/main" val="207511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69153" y="1388534"/>
            <a:ext cx="3382397" cy="1371600"/>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a:off x="5493417" y="982133"/>
            <a:ext cx="5140719"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569153" y="3031065"/>
            <a:ext cx="3382397"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A1239D0-1DBB-4F83-9649-65470D2C34DF}" type="datetimeFigureOut">
              <a:rPr lang="en-US" smtClean="0"/>
              <a:t>1/14/2026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292D8A-C078-4C60-B498-B3D80D2C11D1}" type="slidenum">
              <a:rPr lang="en-US" smtClean="0"/>
              <a:t>‹#›</a:t>
            </a:fld>
            <a:endParaRPr lang="en-US"/>
          </a:p>
        </p:txBody>
      </p:sp>
      <p:cxnSp>
        <p:nvCxnSpPr>
          <p:cNvPr id="16" name="Straight Connector 15"/>
          <p:cNvCxnSpPr/>
          <p:nvPr/>
        </p:nvCxnSpPr>
        <p:spPr>
          <a:xfrm>
            <a:off x="1704621" y="2912533"/>
            <a:ext cx="311145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95931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69153" y="1883832"/>
            <a:ext cx="4842936" cy="1371600"/>
          </a:xfrm>
        </p:spPr>
        <p:txBody>
          <a:bodyPr anchor="b">
            <a:normAutofit/>
          </a:bodyPr>
          <a:lstStyle>
            <a:lvl1pPr algn="ctr">
              <a:defRPr sz="2400" b="0"/>
            </a:lvl1pPr>
          </a:lstStyle>
          <a:p>
            <a:r>
              <a:rPr lang="en-US"/>
              <a:t>Click to edit Master title style</a:t>
            </a:r>
          </a:p>
        </p:txBody>
      </p:sp>
      <p:sp>
        <p:nvSpPr>
          <p:cNvPr id="17" name="Picture Placeholder 2"/>
          <p:cNvSpPr>
            <a:spLocks noGrp="1" noChangeAspect="1"/>
          </p:cNvSpPr>
          <p:nvPr>
            <p:ph type="pic" idx="1"/>
          </p:nvPr>
        </p:nvSpPr>
        <p:spPr>
          <a:xfrm>
            <a:off x="6910759" y="1032933"/>
            <a:ext cx="3905951"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569154" y="3255432"/>
            <a:ext cx="4842935"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A1239D0-1DBB-4F83-9649-65470D2C34DF}" type="datetimeFigureOut">
              <a:rPr lang="en-US" smtClean="0"/>
              <a:t>1/14/2026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292D8A-C078-4C60-B498-B3D80D2C11D1}" type="slidenum">
              <a:rPr lang="en-US" smtClean="0"/>
              <a:t>‹#›</a:t>
            </a:fld>
            <a:endParaRPr lang="en-US"/>
          </a:p>
        </p:txBody>
      </p:sp>
    </p:spTree>
    <p:extLst>
      <p:ext uri="{BB962C8B-B14F-4D97-AF65-F5344CB8AC3E}">
        <p14:creationId xmlns:p14="http://schemas.microsoft.com/office/powerpoint/2010/main" val="2748248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 y="0"/>
            <a:ext cx="12203289"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569155" y="915338"/>
            <a:ext cx="9064979" cy="1303867"/>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569154" y="2490136"/>
            <a:ext cx="9064981" cy="3444997"/>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475561" y="5960533"/>
            <a:ext cx="1531044"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A1239D0-1DBB-4F83-9649-65470D2C34DF}" type="datetimeFigureOut">
              <a:rPr lang="en-US" smtClean="0"/>
              <a:t>1/14/2026</a:t>
            </a:fld>
            <a:endParaRPr lang="en-US"/>
          </a:p>
        </p:txBody>
      </p:sp>
      <p:sp>
        <p:nvSpPr>
          <p:cNvPr id="5" name="Footer Placeholder 4"/>
          <p:cNvSpPr>
            <a:spLocks noGrp="1"/>
          </p:cNvSpPr>
          <p:nvPr>
            <p:ph type="ftr" sz="quarter" idx="3"/>
          </p:nvPr>
        </p:nvSpPr>
        <p:spPr>
          <a:xfrm>
            <a:off x="1569154" y="5960533"/>
            <a:ext cx="6806223"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106788" y="5960533"/>
            <a:ext cx="52734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1292D8A-C078-4C60-B498-B3D80D2C11D1}" type="slidenum">
              <a:rPr lang="en-US" smtClean="0"/>
              <a:t>‹#›</a:t>
            </a:fld>
            <a:endParaRPr lang="en-US"/>
          </a:p>
        </p:txBody>
      </p:sp>
    </p:spTree>
    <p:extLst>
      <p:ext uri="{BB962C8B-B14F-4D97-AF65-F5344CB8AC3E}">
        <p14:creationId xmlns:p14="http://schemas.microsoft.com/office/powerpoint/2010/main" val="25309322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3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4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5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5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45934" y="1811864"/>
            <a:ext cx="5308866" cy="2379137"/>
          </a:xfrm>
        </p:spPr>
        <p:txBody>
          <a:bodyPr/>
          <a:lstStyle/>
          <a:p>
            <a:r>
              <a:rPr lang="en-US"/>
              <a:t>DCMS </a:t>
            </a:r>
            <a:br>
              <a:rPr lang="en-US"/>
            </a:br>
            <a:r>
              <a:rPr lang="en-US"/>
              <a:t>Course Selection Information Session</a:t>
            </a:r>
          </a:p>
        </p:txBody>
      </p:sp>
      <p:sp>
        <p:nvSpPr>
          <p:cNvPr id="3" name="Subtitle 2"/>
          <p:cNvSpPr>
            <a:spLocks noGrp="1"/>
          </p:cNvSpPr>
          <p:nvPr>
            <p:ph type="subTitle" idx="1"/>
          </p:nvPr>
        </p:nvSpPr>
        <p:spPr>
          <a:xfrm>
            <a:off x="3445934" y="4419600"/>
            <a:ext cx="5308866" cy="556378"/>
          </a:xfrm>
        </p:spPr>
        <p:txBody>
          <a:bodyPr/>
          <a:lstStyle/>
          <a:p>
            <a:r>
              <a:rPr lang="en-US"/>
              <a:t>January 13, 2026</a:t>
            </a:r>
          </a:p>
        </p:txBody>
      </p:sp>
    </p:spTree>
    <p:extLst>
      <p:ext uri="{BB962C8B-B14F-4D97-AF65-F5344CB8AC3E}">
        <p14:creationId xmlns:p14="http://schemas.microsoft.com/office/powerpoint/2010/main" val="1952768198"/>
      </p:ext>
    </p:extLst>
  </p:cSld>
  <p:clrMapOvr>
    <a:masterClrMapping/>
  </p:clrMapOvr>
  <mc:AlternateContent xmlns:mc="http://schemas.openxmlformats.org/markup-compatibility/2006" xmlns:p14="http://schemas.microsoft.com/office/powerpoint/2010/main">
    <mc:Choice Requires="p14">
      <p:transition spd="slow" p14:dur="2000" advTm="17536"/>
    </mc:Choice>
    <mc:Fallback xmlns="">
      <p:transition spd="slow" advTm="1753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7th Grade Course Selection Form</a:t>
            </a:r>
          </a:p>
        </p:txBody>
      </p:sp>
      <p:pic>
        <p:nvPicPr>
          <p:cNvPr id="3" name="Picture 2" descr="A close-up of a school course&#10;&#10;AI-generated content may be incorrect.">
            <a:extLst>
              <a:ext uri="{FF2B5EF4-FFF2-40B4-BE49-F238E27FC236}">
                <a16:creationId xmlns:a16="http://schemas.microsoft.com/office/drawing/2014/main" id="{69275593-5CB2-3983-1B7F-033564681231}"/>
              </a:ext>
            </a:extLst>
          </p:cNvPr>
          <p:cNvPicPr>
            <a:picLocks noChangeAspect="1"/>
          </p:cNvPicPr>
          <p:nvPr/>
        </p:nvPicPr>
        <p:blipFill>
          <a:blip r:embed="rId2"/>
          <a:stretch>
            <a:fillRect/>
          </a:stretch>
        </p:blipFill>
        <p:spPr>
          <a:xfrm>
            <a:off x="1101443" y="3080686"/>
            <a:ext cx="10020430" cy="1876164"/>
          </a:xfrm>
          <a:prstGeom prst="rect">
            <a:avLst/>
          </a:prstGeom>
        </p:spPr>
      </p:pic>
    </p:spTree>
    <p:extLst>
      <p:ext uri="{BB962C8B-B14F-4D97-AF65-F5344CB8AC3E}">
        <p14:creationId xmlns:p14="http://schemas.microsoft.com/office/powerpoint/2010/main" val="3644409278"/>
      </p:ext>
    </p:extLst>
  </p:cSld>
  <p:clrMapOvr>
    <a:masterClrMapping/>
  </p:clrMapOvr>
  <mc:AlternateContent xmlns:mc="http://schemas.openxmlformats.org/markup-compatibility/2006" xmlns:p14="http://schemas.microsoft.com/office/powerpoint/2010/main">
    <mc:Choice Requires="p14">
      <p:transition spd="slow" p14:dur="2000" advTm="36883"/>
    </mc:Choice>
    <mc:Fallback xmlns="">
      <p:transition spd="slow" advTm="36883"/>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FFCD6B9-8DB0-A63B-B858-F3C90B3AFE61}"/>
              </a:ext>
            </a:extLst>
          </p:cNvPr>
          <p:cNvSpPr txBox="1"/>
          <p:nvPr/>
        </p:nvSpPr>
        <p:spPr>
          <a:xfrm>
            <a:off x="3095760" y="1648447"/>
            <a:ext cx="6098874" cy="646331"/>
          </a:xfrm>
          <a:prstGeom prst="rect">
            <a:avLst/>
          </a:prstGeom>
          <a:noFill/>
        </p:spPr>
        <p:txBody>
          <a:bodyPr wrap="square">
            <a:spAutoFit/>
          </a:bodyPr>
          <a:lstStyle/>
          <a:p>
            <a:pPr algn="ctr"/>
            <a:r>
              <a:rPr lang="en-US" sz="3600"/>
              <a:t>Required Courses</a:t>
            </a:r>
          </a:p>
        </p:txBody>
      </p:sp>
      <p:pic>
        <p:nvPicPr>
          <p:cNvPr id="2" name="Picture 1" descr="A close-up of a paper&#10;&#10;AI-generated content may be incorrect.">
            <a:extLst>
              <a:ext uri="{FF2B5EF4-FFF2-40B4-BE49-F238E27FC236}">
                <a16:creationId xmlns:a16="http://schemas.microsoft.com/office/drawing/2014/main" id="{7D32942F-76E0-BF5F-6B05-80B5F5F24BBC}"/>
              </a:ext>
            </a:extLst>
          </p:cNvPr>
          <p:cNvPicPr>
            <a:picLocks noChangeAspect="1"/>
          </p:cNvPicPr>
          <p:nvPr/>
        </p:nvPicPr>
        <p:blipFill>
          <a:blip r:embed="rId2"/>
          <a:stretch>
            <a:fillRect/>
          </a:stretch>
        </p:blipFill>
        <p:spPr>
          <a:xfrm>
            <a:off x="2197339" y="2701121"/>
            <a:ext cx="8193979" cy="3324224"/>
          </a:xfrm>
          <a:prstGeom prst="rect">
            <a:avLst/>
          </a:prstGeom>
        </p:spPr>
      </p:pic>
      <p:sp>
        <p:nvSpPr>
          <p:cNvPr id="3" name="Rectangle: Rounded Corners 2">
            <a:extLst>
              <a:ext uri="{FF2B5EF4-FFF2-40B4-BE49-F238E27FC236}">
                <a16:creationId xmlns:a16="http://schemas.microsoft.com/office/drawing/2014/main" id="{18230201-4EE8-D5CD-4AE7-DC779A662527}"/>
              </a:ext>
            </a:extLst>
          </p:cNvPr>
          <p:cNvSpPr/>
          <p:nvPr/>
        </p:nvSpPr>
        <p:spPr>
          <a:xfrm>
            <a:off x="5690645" y="5664421"/>
            <a:ext cx="1193199" cy="354026"/>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1817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A6526C8-A97D-ABF3-EB33-0560AC4625BB}"/>
              </a:ext>
            </a:extLst>
          </p:cNvPr>
          <p:cNvSpPr txBox="1"/>
          <p:nvPr/>
        </p:nvSpPr>
        <p:spPr>
          <a:xfrm>
            <a:off x="4119418" y="701964"/>
            <a:ext cx="4174837" cy="461665"/>
          </a:xfrm>
          <a:prstGeom prst="rect">
            <a:avLst/>
          </a:prstGeom>
          <a:noFill/>
        </p:spPr>
        <p:txBody>
          <a:bodyPr wrap="square" rtlCol="0">
            <a:spAutoFit/>
          </a:bodyPr>
          <a:lstStyle/>
          <a:p>
            <a:pPr algn="ctr"/>
            <a:r>
              <a:rPr lang="en-US" sz="2400" b="1" u="sng"/>
              <a:t>Electives</a:t>
            </a:r>
          </a:p>
        </p:txBody>
      </p:sp>
      <p:sp>
        <p:nvSpPr>
          <p:cNvPr id="5" name="TextBox 4">
            <a:extLst>
              <a:ext uri="{FF2B5EF4-FFF2-40B4-BE49-F238E27FC236}">
                <a16:creationId xmlns:a16="http://schemas.microsoft.com/office/drawing/2014/main" id="{E9875EDC-E65C-0CD1-B12A-C5D2D3FED724}"/>
              </a:ext>
            </a:extLst>
          </p:cNvPr>
          <p:cNvSpPr txBox="1"/>
          <p:nvPr/>
        </p:nvSpPr>
        <p:spPr>
          <a:xfrm>
            <a:off x="1162227" y="2762428"/>
            <a:ext cx="2332872" cy="923330"/>
          </a:xfrm>
          <a:prstGeom prst="rect">
            <a:avLst/>
          </a:prstGeom>
          <a:noFill/>
        </p:spPr>
        <p:txBody>
          <a:bodyPr wrap="square" rtlCol="0">
            <a:spAutoFit/>
          </a:bodyPr>
          <a:lstStyle/>
          <a:p>
            <a:r>
              <a:rPr lang="en-US"/>
              <a:t>Number elective choices in order of preference: 1,2,3,4,5</a:t>
            </a:r>
          </a:p>
        </p:txBody>
      </p:sp>
      <p:pic>
        <p:nvPicPr>
          <p:cNvPr id="2" name="Picture 1" descr="A close-up of a document&#10;&#10;AI-generated content may be incorrect.">
            <a:extLst>
              <a:ext uri="{FF2B5EF4-FFF2-40B4-BE49-F238E27FC236}">
                <a16:creationId xmlns:a16="http://schemas.microsoft.com/office/drawing/2014/main" id="{EE8F587E-6DF0-A487-3857-FDD5DBF1AE6D}"/>
              </a:ext>
            </a:extLst>
          </p:cNvPr>
          <p:cNvPicPr>
            <a:picLocks noChangeAspect="1"/>
          </p:cNvPicPr>
          <p:nvPr/>
        </p:nvPicPr>
        <p:blipFill>
          <a:blip r:embed="rId2"/>
          <a:stretch>
            <a:fillRect/>
          </a:stretch>
        </p:blipFill>
        <p:spPr>
          <a:xfrm>
            <a:off x="3045391" y="1442909"/>
            <a:ext cx="8209766" cy="4473226"/>
          </a:xfrm>
          <a:prstGeom prst="rect">
            <a:avLst/>
          </a:prstGeom>
        </p:spPr>
      </p:pic>
    </p:spTree>
    <p:extLst>
      <p:ext uri="{BB962C8B-B14F-4D97-AF65-F5344CB8AC3E}">
        <p14:creationId xmlns:p14="http://schemas.microsoft.com/office/powerpoint/2010/main" val="991974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E8B1120-3F5C-C656-B672-8DCB35A3D770}"/>
              </a:ext>
            </a:extLst>
          </p:cNvPr>
          <p:cNvSpPr txBox="1"/>
          <p:nvPr/>
        </p:nvSpPr>
        <p:spPr>
          <a:xfrm>
            <a:off x="3247402" y="821345"/>
            <a:ext cx="5434780" cy="400110"/>
          </a:xfrm>
          <a:prstGeom prst="rect">
            <a:avLst/>
          </a:prstGeom>
          <a:noFill/>
        </p:spPr>
        <p:txBody>
          <a:bodyPr wrap="square" lIns="91440" tIns="45720" rIns="91440" bIns="45720" rtlCol="0" anchor="t">
            <a:spAutoFit/>
          </a:bodyPr>
          <a:lstStyle/>
          <a:p>
            <a:pPr algn="ctr"/>
            <a:r>
              <a:rPr lang="en-US" sz="2000" b="1">
                <a:highlight>
                  <a:srgbClr val="FFFF00"/>
                </a:highlight>
              </a:rPr>
              <a:t>Student and Parent Signatures are required.</a:t>
            </a:r>
          </a:p>
        </p:txBody>
      </p:sp>
      <p:pic>
        <p:nvPicPr>
          <p:cNvPr id="4" name="Picture 3">
            <a:extLst>
              <a:ext uri="{FF2B5EF4-FFF2-40B4-BE49-F238E27FC236}">
                <a16:creationId xmlns:a16="http://schemas.microsoft.com/office/drawing/2014/main" id="{6AAC9E8A-DA14-F994-51BD-1F3AC70D85A6}"/>
              </a:ext>
            </a:extLst>
          </p:cNvPr>
          <p:cNvPicPr>
            <a:picLocks noChangeAspect="1"/>
          </p:cNvPicPr>
          <p:nvPr/>
        </p:nvPicPr>
        <p:blipFill>
          <a:blip r:embed="rId2"/>
          <a:stretch>
            <a:fillRect/>
          </a:stretch>
        </p:blipFill>
        <p:spPr>
          <a:xfrm>
            <a:off x="1466966" y="3081620"/>
            <a:ext cx="9258067" cy="694759"/>
          </a:xfrm>
          <a:prstGeom prst="rect">
            <a:avLst/>
          </a:prstGeom>
        </p:spPr>
      </p:pic>
    </p:spTree>
    <p:extLst>
      <p:ext uri="{BB962C8B-B14F-4D97-AF65-F5344CB8AC3E}">
        <p14:creationId xmlns:p14="http://schemas.microsoft.com/office/powerpoint/2010/main" val="38305544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575D7A7-3C36-4508-9BC6-70A93BD3C4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13" name="Picture 12">
              <a:extLst>
                <a:ext uri="{FF2B5EF4-FFF2-40B4-BE49-F238E27FC236}">
                  <a16:creationId xmlns:a16="http://schemas.microsoft.com/office/drawing/2014/main" id="{BC964A0D-06B7-4C16-AC9F-20ADDA8059E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4" name="Rectangle 13">
              <a:extLst>
                <a:ext uri="{FF2B5EF4-FFF2-40B4-BE49-F238E27FC236}">
                  <a16:creationId xmlns:a16="http://schemas.microsoft.com/office/drawing/2014/main" id="{F5703F5C-55DF-45CD-BC3F-3BE8F1033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5" name="Picture 14">
              <a:extLst>
                <a:ext uri="{FF2B5EF4-FFF2-40B4-BE49-F238E27FC236}">
                  <a16:creationId xmlns:a16="http://schemas.microsoft.com/office/drawing/2014/main" id="{A8C7134F-70F9-4826-A97E-9B39AEA08F5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16" name="Picture 15">
              <a:extLst>
                <a:ext uri="{FF2B5EF4-FFF2-40B4-BE49-F238E27FC236}">
                  <a16:creationId xmlns:a16="http://schemas.microsoft.com/office/drawing/2014/main" id="{39351E73-B6DD-4B56-8EE9-C16B5711C46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18" name="Straight Connector 17">
            <a:extLst>
              <a:ext uri="{FF2B5EF4-FFF2-40B4-BE49-F238E27FC236}">
                <a16:creationId xmlns:a16="http://schemas.microsoft.com/office/drawing/2014/main" id="{AE446D0E-6531-40B7-A182-FB860243977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20" name="Rectangle 19">
            <a:extLst>
              <a:ext uri="{FF2B5EF4-FFF2-40B4-BE49-F238E27FC236}">
                <a16:creationId xmlns:a16="http://schemas.microsoft.com/office/drawing/2014/main" id="{D59C2C63-D709-4949-9465-29A52CBEDD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EFD2038-15D6-4003-8350-AFEC394EEF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920" y="1399880"/>
            <a:ext cx="7808159" cy="4103960"/>
          </a:xfrm>
          <a:prstGeom prst="rect">
            <a:avLst/>
          </a:prstGeom>
          <a:solidFill>
            <a:schemeClr val="tx2">
              <a:lumMod val="90000"/>
              <a:lumOff val="10000"/>
            </a:schemeClr>
          </a:solid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8CF519C2-F6BE-41BE-A50E-54B98359C9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solidFill>
              <a:schemeClr val="accent1"/>
            </a:solidFill>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grpSp>
        <p:nvGrpSpPr>
          <p:cNvPr id="26" name="Group 25">
            <a:extLst>
              <a:ext uri="{FF2B5EF4-FFF2-40B4-BE49-F238E27FC236}">
                <a16:creationId xmlns:a16="http://schemas.microsoft.com/office/drawing/2014/main" id="{7767AD93-AD3E-4C62-97D5-E54E14B2EAD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3631"/>
            <a:ext cx="12231160" cy="659658"/>
            <a:chOff x="-16934" y="3123631"/>
            <a:chExt cx="12231160" cy="659658"/>
          </a:xfrm>
        </p:grpSpPr>
        <p:sp>
          <p:nvSpPr>
            <p:cNvPr id="27" name="Rounded Rectangle 17">
              <a:extLst>
                <a:ext uri="{FF2B5EF4-FFF2-40B4-BE49-F238E27FC236}">
                  <a16:creationId xmlns:a16="http://schemas.microsoft.com/office/drawing/2014/main" id="{AA443E8D-EC07-4B8F-B370-2A1153F350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30976" y="312363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841F0AA1-D12D-4FDB-BF66-D9398ED9303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6934" y="3145536"/>
              <a:ext cx="2478024" cy="612648"/>
            </a:xfrm>
            <a:prstGeom prst="rect">
              <a:avLst/>
            </a:prstGeom>
          </p:spPr>
        </p:pic>
        <p:sp>
          <p:nvSpPr>
            <p:cNvPr id="29" name="Rounded Rectangle 20">
              <a:extLst>
                <a:ext uri="{FF2B5EF4-FFF2-40B4-BE49-F238E27FC236}">
                  <a16:creationId xmlns:a16="http://schemas.microsoft.com/office/drawing/2014/main" id="{E2B949DE-0178-4942-80DE-811C1AA4F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17803" y="312492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a:extLst>
                <a:ext uri="{FF2B5EF4-FFF2-40B4-BE49-F238E27FC236}">
                  <a16:creationId xmlns:a16="http://schemas.microsoft.com/office/drawing/2014/main" id="{284AA86D-EAE1-4E3F-A54C-7F1E390B6DF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9736202" y="3145536"/>
              <a:ext cx="2478024" cy="612648"/>
            </a:xfrm>
            <a:prstGeom prst="rect">
              <a:avLst/>
            </a:prstGeom>
          </p:spPr>
        </p:pic>
      </p:grpSp>
      <p:sp>
        <p:nvSpPr>
          <p:cNvPr id="6" name="Title 5"/>
          <p:cNvSpPr>
            <a:spLocks noGrp="1"/>
          </p:cNvSpPr>
          <p:nvPr>
            <p:ph type="title"/>
          </p:nvPr>
        </p:nvSpPr>
        <p:spPr>
          <a:xfrm>
            <a:off x="2692398" y="1871131"/>
            <a:ext cx="6815669" cy="1515533"/>
          </a:xfrm>
        </p:spPr>
        <p:txBody>
          <a:bodyPr vert="horz" lIns="91440" tIns="45720" rIns="91440" bIns="45720" rtlCol="0" anchor="b">
            <a:normAutofit/>
          </a:bodyPr>
          <a:lstStyle/>
          <a:p>
            <a:r>
              <a:rPr lang="en-US" sz="5400">
                <a:solidFill>
                  <a:schemeClr val="bg1"/>
                </a:solidFill>
              </a:rPr>
              <a:t>Additional Electives </a:t>
            </a:r>
          </a:p>
        </p:txBody>
      </p:sp>
      <p:sp>
        <p:nvSpPr>
          <p:cNvPr id="7" name="Text Placeholder 6"/>
          <p:cNvSpPr>
            <a:spLocks noGrp="1"/>
          </p:cNvSpPr>
          <p:nvPr>
            <p:ph type="body" idx="1"/>
          </p:nvPr>
        </p:nvSpPr>
        <p:spPr>
          <a:xfrm>
            <a:off x="2692398" y="3657597"/>
            <a:ext cx="6815669" cy="1320802"/>
          </a:xfrm>
        </p:spPr>
        <p:txBody>
          <a:bodyPr vert="horz" lIns="91440" tIns="45720" rIns="91440" bIns="45720" rtlCol="0" anchor="t">
            <a:normAutofit/>
          </a:bodyPr>
          <a:lstStyle/>
          <a:p>
            <a:endParaRPr lang="en-US" sz="2100">
              <a:solidFill>
                <a:schemeClr val="bg1"/>
              </a:solidFill>
            </a:endParaRPr>
          </a:p>
        </p:txBody>
      </p:sp>
      <p:cxnSp>
        <p:nvCxnSpPr>
          <p:cNvPr id="32" name="Straight Connector 31">
            <a:extLst>
              <a:ext uri="{FF2B5EF4-FFF2-40B4-BE49-F238E27FC236}">
                <a16:creationId xmlns:a16="http://schemas.microsoft.com/office/drawing/2014/main" id="{0772CE55-4C36-44F1-A9BD-379BEB8431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8156827"/>
      </p:ext>
    </p:extLst>
  </p:cSld>
  <p:clrMapOvr>
    <a:masterClrMapping/>
  </p:clrMapOvr>
  <mc:AlternateContent xmlns:mc="http://schemas.openxmlformats.org/markup-compatibility/2006" xmlns:p14="http://schemas.microsoft.com/office/powerpoint/2010/main">
    <mc:Choice Requires="p14">
      <p:transition spd="slow" p14:dur="2000" advTm="10812"/>
    </mc:Choice>
    <mc:Fallback xmlns="">
      <p:transition spd="slow" advTm="10812"/>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640B681A-85FB-4107-95F9-A4904199E20D}"/>
              </a:ext>
            </a:extLst>
          </p:cNvPr>
          <p:cNvSpPr>
            <a:spLocks noGrp="1"/>
          </p:cNvSpPr>
          <p:nvPr>
            <p:ph type="title"/>
          </p:nvPr>
        </p:nvSpPr>
        <p:spPr>
          <a:xfrm>
            <a:off x="952108" y="954756"/>
            <a:ext cx="2730414" cy="4946003"/>
          </a:xfrm>
        </p:spPr>
        <p:txBody>
          <a:bodyPr>
            <a:normAutofit/>
          </a:bodyPr>
          <a:lstStyle/>
          <a:p>
            <a:r>
              <a:rPr lang="en-US" sz="3700">
                <a:solidFill>
                  <a:srgbClr val="FFFFFF"/>
                </a:solidFill>
              </a:rPr>
              <a:t>Art</a:t>
            </a:r>
          </a:p>
        </p:txBody>
      </p:sp>
      <p:sp>
        <p:nvSpPr>
          <p:cNvPr id="14" name="Rectangle 13">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4F7208F-FC1C-4C54-A159-919056BBF019}"/>
              </a:ext>
            </a:extLst>
          </p:cNvPr>
          <p:cNvSpPr>
            <a:spLocks noGrp="1"/>
          </p:cNvSpPr>
          <p:nvPr>
            <p:ph idx="1"/>
          </p:nvPr>
        </p:nvSpPr>
        <p:spPr>
          <a:xfrm>
            <a:off x="5140934" y="469900"/>
            <a:ext cx="5953630" cy="5405968"/>
          </a:xfrm>
        </p:spPr>
        <p:txBody>
          <a:bodyPr anchor="ctr">
            <a:normAutofit/>
          </a:bodyPr>
          <a:lstStyle/>
          <a:p>
            <a:r>
              <a:rPr lang="en-US"/>
              <a:t>Students explore basic elements of art and principles of design using a variety of media and techniques. Art appreciation and art history are basic to the course. Students work on honing their critical analysis skills and recreating traditional, as well as contemporary, works of art. Students will have the opportunity to participate in competitions. Students may be required to purchase some materials (art kit or supply list). An art fee may be required in some instances. Sketchbooks are required.</a:t>
            </a:r>
          </a:p>
        </p:txBody>
      </p:sp>
    </p:spTree>
    <p:extLst>
      <p:ext uri="{BB962C8B-B14F-4D97-AF65-F5344CB8AC3E}">
        <p14:creationId xmlns:p14="http://schemas.microsoft.com/office/powerpoint/2010/main" val="3677186349"/>
      </p:ext>
    </p:extLst>
  </p:cSld>
  <p:clrMapOvr>
    <a:masterClrMapping/>
  </p:clrMapOvr>
  <mc:AlternateContent xmlns:mc="http://schemas.openxmlformats.org/markup-compatibility/2006" xmlns:p14="http://schemas.microsoft.com/office/powerpoint/2010/main">
    <mc:Choice Requires="p14">
      <p:transition spd="slow" p14:dur="2000" advTm="18184"/>
    </mc:Choice>
    <mc:Fallback xmlns="">
      <p:transition spd="slow" advTm="18184"/>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640B681A-85FB-4107-95F9-A4904199E20D}"/>
              </a:ext>
            </a:extLst>
          </p:cNvPr>
          <p:cNvSpPr>
            <a:spLocks noGrp="1"/>
          </p:cNvSpPr>
          <p:nvPr>
            <p:ph type="title"/>
          </p:nvPr>
        </p:nvSpPr>
        <p:spPr>
          <a:xfrm>
            <a:off x="952108" y="954756"/>
            <a:ext cx="2730414" cy="4946003"/>
          </a:xfrm>
        </p:spPr>
        <p:txBody>
          <a:bodyPr>
            <a:normAutofit/>
          </a:bodyPr>
          <a:lstStyle/>
          <a:p>
            <a:r>
              <a:rPr lang="en-US" sz="3700">
                <a:solidFill>
                  <a:srgbClr val="FFFFFF"/>
                </a:solidFill>
              </a:rPr>
              <a:t>Band </a:t>
            </a:r>
          </a:p>
        </p:txBody>
      </p:sp>
      <p:sp>
        <p:nvSpPr>
          <p:cNvPr id="14" name="Rectangle 13">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4F7208F-FC1C-4C54-A159-919056BBF019}"/>
              </a:ext>
            </a:extLst>
          </p:cNvPr>
          <p:cNvSpPr>
            <a:spLocks noGrp="1"/>
          </p:cNvSpPr>
          <p:nvPr>
            <p:ph idx="1"/>
          </p:nvPr>
        </p:nvSpPr>
        <p:spPr>
          <a:xfrm>
            <a:off x="5140934" y="469900"/>
            <a:ext cx="5953630" cy="5405968"/>
          </a:xfrm>
        </p:spPr>
        <p:txBody>
          <a:bodyPr anchor="ctr">
            <a:normAutofit fontScale="92500" lnSpcReduction="10000"/>
          </a:bodyPr>
          <a:lstStyle/>
          <a:p>
            <a:r>
              <a:rPr lang="en-US"/>
              <a:t>Students are taught the proper care and handling of instruments, as well as hand position and proper tone production. Music fundamentals are taught to enable students to recognize and apply musical symbols and terms. Attitudes toward cooperative effort and enthusiastic band spirit are stressed. Winter and/or spring concerts constitute the band’s performance requirements. Students may be required to purchase or rent their own instruments, as well as purchase some instructional materials. (Instruments may be obtained through a rental/purchase agreement.) An annual $80 fee is charged to students selected by the program director to use school-owned instruments. It may be necessary to purchase some materials for uniformity of dress for performance purposes.</a:t>
            </a:r>
          </a:p>
        </p:txBody>
      </p:sp>
    </p:spTree>
    <p:extLst>
      <p:ext uri="{BB962C8B-B14F-4D97-AF65-F5344CB8AC3E}">
        <p14:creationId xmlns:p14="http://schemas.microsoft.com/office/powerpoint/2010/main" val="4259159826"/>
      </p:ext>
    </p:extLst>
  </p:cSld>
  <p:clrMapOvr>
    <a:masterClrMapping/>
  </p:clrMapOvr>
  <mc:AlternateContent xmlns:mc="http://schemas.openxmlformats.org/markup-compatibility/2006" xmlns:p14="http://schemas.microsoft.com/office/powerpoint/2010/main">
    <mc:Choice Requires="p14">
      <p:transition spd="slow" p14:dur="2000" advTm="18184"/>
    </mc:Choice>
    <mc:Fallback xmlns="">
      <p:transition spd="slow" advTm="18184"/>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640B681A-85FB-4107-95F9-A4904199E20D}"/>
              </a:ext>
            </a:extLst>
          </p:cNvPr>
          <p:cNvSpPr>
            <a:spLocks noGrp="1"/>
          </p:cNvSpPr>
          <p:nvPr>
            <p:ph type="title"/>
          </p:nvPr>
        </p:nvSpPr>
        <p:spPr>
          <a:xfrm>
            <a:off x="952108" y="954756"/>
            <a:ext cx="2730414" cy="4946003"/>
          </a:xfrm>
        </p:spPr>
        <p:txBody>
          <a:bodyPr>
            <a:normAutofit/>
          </a:bodyPr>
          <a:lstStyle/>
          <a:p>
            <a:r>
              <a:rPr lang="en-US" sz="3700">
                <a:solidFill>
                  <a:srgbClr val="FFFFFF"/>
                </a:solidFill>
              </a:rPr>
              <a:t>Choir </a:t>
            </a:r>
          </a:p>
        </p:txBody>
      </p:sp>
      <p:sp>
        <p:nvSpPr>
          <p:cNvPr id="14" name="Rectangle 13">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4F7208F-FC1C-4C54-A159-919056BBF019}"/>
              </a:ext>
            </a:extLst>
          </p:cNvPr>
          <p:cNvSpPr>
            <a:spLocks noGrp="1"/>
          </p:cNvSpPr>
          <p:nvPr>
            <p:ph idx="1"/>
          </p:nvPr>
        </p:nvSpPr>
        <p:spPr>
          <a:xfrm>
            <a:off x="5140934" y="469900"/>
            <a:ext cx="5953630" cy="5405968"/>
          </a:xfrm>
        </p:spPr>
        <p:txBody>
          <a:bodyPr anchor="ctr">
            <a:normAutofit/>
          </a:bodyPr>
          <a:lstStyle/>
          <a:p>
            <a:r>
              <a:rPr lang="en-US"/>
              <a:t>Choral Music provides students with basic training in vocal production, general musicianship, and choral performance. Music fundamentals are taught to enable the student to recognize and apply musical signs, symbols, and terms. Sight-singing skills are taught using Curwen hand signs. Various performance opportunities are available throughout the year. It may be necessary to purchase some materials for uniformity of dress for performance purposes.</a:t>
            </a:r>
          </a:p>
        </p:txBody>
      </p:sp>
    </p:spTree>
    <p:extLst>
      <p:ext uri="{BB962C8B-B14F-4D97-AF65-F5344CB8AC3E}">
        <p14:creationId xmlns:p14="http://schemas.microsoft.com/office/powerpoint/2010/main" val="2426714250"/>
      </p:ext>
    </p:extLst>
  </p:cSld>
  <p:clrMapOvr>
    <a:masterClrMapping/>
  </p:clrMapOvr>
  <mc:AlternateContent xmlns:mc="http://schemas.openxmlformats.org/markup-compatibility/2006" xmlns:p14="http://schemas.microsoft.com/office/powerpoint/2010/main">
    <mc:Choice Requires="p14">
      <p:transition spd="slow" p14:dur="2000" advTm="18184"/>
    </mc:Choice>
    <mc:Fallback xmlns="">
      <p:transition spd="slow" advTm="18184"/>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640B681A-85FB-4107-95F9-A4904199E20D}"/>
              </a:ext>
            </a:extLst>
          </p:cNvPr>
          <p:cNvSpPr>
            <a:spLocks noGrp="1"/>
          </p:cNvSpPr>
          <p:nvPr>
            <p:ph type="title"/>
          </p:nvPr>
        </p:nvSpPr>
        <p:spPr>
          <a:xfrm>
            <a:off x="952108" y="954756"/>
            <a:ext cx="2730414" cy="4946003"/>
          </a:xfrm>
        </p:spPr>
        <p:txBody>
          <a:bodyPr>
            <a:normAutofit/>
          </a:bodyPr>
          <a:lstStyle/>
          <a:p>
            <a:r>
              <a:rPr lang="en-US" sz="3700">
                <a:solidFill>
                  <a:srgbClr val="FFFFFF"/>
                </a:solidFill>
              </a:rPr>
              <a:t>Orchestra</a:t>
            </a:r>
          </a:p>
        </p:txBody>
      </p:sp>
      <p:sp>
        <p:nvSpPr>
          <p:cNvPr id="14" name="Rectangle 13">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4F7208F-FC1C-4C54-A159-919056BBF019}"/>
              </a:ext>
            </a:extLst>
          </p:cNvPr>
          <p:cNvSpPr>
            <a:spLocks noGrp="1"/>
          </p:cNvSpPr>
          <p:nvPr>
            <p:ph idx="1"/>
          </p:nvPr>
        </p:nvSpPr>
        <p:spPr>
          <a:xfrm>
            <a:off x="5140934" y="469900"/>
            <a:ext cx="5953630" cy="5405968"/>
          </a:xfrm>
        </p:spPr>
        <p:txBody>
          <a:bodyPr anchor="ctr">
            <a:normAutofit fontScale="92500" lnSpcReduction="10000"/>
          </a:bodyPr>
          <a:lstStyle/>
          <a:p>
            <a:r>
              <a:rPr lang="en-US"/>
              <a:t>Orchestra encourages the development of instrumental musicianship. Leadership, responsibility, cooperation, self- discipline, and concentration are stressed. Orchestra students will be involved in various performances and competitions throughout the year. Placement is by audition only. Students may be required to purchase or rent their own instruments, as well as purchase some instructional materials. (Instruments may be obtained through a rental/purchase agreement.) The school furnishes some instruments, such as cellos, basses, and harps for classroom use. An annual $80 fee is charged to students selected by the program director to use school-owned instruments. It may be necessary to purchase some materials for uniformity of dress for performance purposes.</a:t>
            </a:r>
          </a:p>
        </p:txBody>
      </p:sp>
    </p:spTree>
    <p:extLst>
      <p:ext uri="{BB962C8B-B14F-4D97-AF65-F5344CB8AC3E}">
        <p14:creationId xmlns:p14="http://schemas.microsoft.com/office/powerpoint/2010/main" val="150915702"/>
      </p:ext>
    </p:extLst>
  </p:cSld>
  <p:clrMapOvr>
    <a:masterClrMapping/>
  </p:clrMapOvr>
  <mc:AlternateContent xmlns:mc="http://schemas.openxmlformats.org/markup-compatibility/2006" xmlns:p14="http://schemas.microsoft.com/office/powerpoint/2010/main">
    <mc:Choice Requires="p14">
      <p:transition spd="slow" p14:dur="2000" advTm="18184"/>
    </mc:Choice>
    <mc:Fallback xmlns="">
      <p:transition spd="slow" advTm="18184"/>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640B681A-85FB-4107-95F9-A4904199E20D}"/>
              </a:ext>
            </a:extLst>
          </p:cNvPr>
          <p:cNvSpPr>
            <a:spLocks noGrp="1"/>
          </p:cNvSpPr>
          <p:nvPr>
            <p:ph type="title"/>
          </p:nvPr>
        </p:nvSpPr>
        <p:spPr>
          <a:xfrm>
            <a:off x="952108" y="954756"/>
            <a:ext cx="2730414" cy="4946003"/>
          </a:xfrm>
        </p:spPr>
        <p:txBody>
          <a:bodyPr>
            <a:normAutofit/>
          </a:bodyPr>
          <a:lstStyle/>
          <a:p>
            <a:r>
              <a:rPr lang="en-US" sz="3700">
                <a:solidFill>
                  <a:srgbClr val="FFFFFF"/>
                </a:solidFill>
              </a:rPr>
              <a:t>Theatre</a:t>
            </a:r>
          </a:p>
        </p:txBody>
      </p:sp>
      <p:sp>
        <p:nvSpPr>
          <p:cNvPr id="14" name="Rectangle 13">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4F7208F-FC1C-4C54-A159-919056BBF019}"/>
              </a:ext>
            </a:extLst>
          </p:cNvPr>
          <p:cNvSpPr>
            <a:spLocks noGrp="1"/>
          </p:cNvSpPr>
          <p:nvPr>
            <p:ph idx="1"/>
          </p:nvPr>
        </p:nvSpPr>
        <p:spPr>
          <a:xfrm>
            <a:off x="5140934" y="469900"/>
            <a:ext cx="5953630" cy="5405968"/>
          </a:xfrm>
        </p:spPr>
        <p:txBody>
          <a:bodyPr anchor="ctr">
            <a:normAutofit/>
          </a:bodyPr>
          <a:lstStyle/>
          <a:p>
            <a:r>
              <a:rPr lang="en-US"/>
              <a:t>Students are introduced to a variety of performance opportunities and a basic understanding of the theatre. Students learn theatre preparation techniques, discover ways to communicate nonverbally, and enhance control of their voice and body. Students study a range of theatrical content and have opportunities to perform in class and in stage productions.</a:t>
            </a:r>
          </a:p>
        </p:txBody>
      </p:sp>
    </p:spTree>
    <p:extLst>
      <p:ext uri="{BB962C8B-B14F-4D97-AF65-F5344CB8AC3E}">
        <p14:creationId xmlns:p14="http://schemas.microsoft.com/office/powerpoint/2010/main" val="1194568813"/>
      </p:ext>
    </p:extLst>
  </p:cSld>
  <p:clrMapOvr>
    <a:masterClrMapping/>
  </p:clrMapOvr>
  <mc:AlternateContent xmlns:mc="http://schemas.openxmlformats.org/markup-compatibility/2006" xmlns:p14="http://schemas.microsoft.com/office/powerpoint/2010/main">
    <mc:Choice Requires="p14">
      <p:transition spd="slow" p14:dur="2000" advTm="18184"/>
    </mc:Choice>
    <mc:Fallback xmlns="">
      <p:transition spd="slow" advTm="18184"/>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0D5FF-63AF-E822-A94C-166D65E21878}"/>
              </a:ext>
            </a:extLst>
          </p:cNvPr>
          <p:cNvSpPr>
            <a:spLocks noGrp="1"/>
          </p:cNvSpPr>
          <p:nvPr>
            <p:ph type="title"/>
          </p:nvPr>
        </p:nvSpPr>
        <p:spPr/>
        <p:txBody>
          <a:bodyPr/>
          <a:lstStyle/>
          <a:p>
            <a:r>
              <a:rPr lang="en-US"/>
              <a:t>Course Selection</a:t>
            </a:r>
          </a:p>
        </p:txBody>
      </p:sp>
      <p:sp>
        <p:nvSpPr>
          <p:cNvPr id="3" name="Content Placeholder 2">
            <a:extLst>
              <a:ext uri="{FF2B5EF4-FFF2-40B4-BE49-F238E27FC236}">
                <a16:creationId xmlns:a16="http://schemas.microsoft.com/office/drawing/2014/main" id="{FB0BE495-22EB-151D-3BAD-04E7926D7273}"/>
              </a:ext>
            </a:extLst>
          </p:cNvPr>
          <p:cNvSpPr>
            <a:spLocks noGrp="1"/>
          </p:cNvSpPr>
          <p:nvPr>
            <p:ph idx="1"/>
          </p:nvPr>
        </p:nvSpPr>
        <p:spPr/>
        <p:txBody>
          <a:bodyPr>
            <a:normAutofit fontScale="92500"/>
          </a:bodyPr>
          <a:lstStyle/>
          <a:p>
            <a:r>
              <a:rPr lang="en-US"/>
              <a:t>Master schedules change from year to year and are developed in the spring prior to the upcoming year </a:t>
            </a:r>
            <a:r>
              <a:rPr lang="en-US" b="1" u="sng"/>
              <a:t>based on courses requested by students</a:t>
            </a:r>
            <a:r>
              <a:rPr lang="en-US"/>
              <a:t>. </a:t>
            </a:r>
          </a:p>
          <a:p>
            <a:r>
              <a:rPr lang="en-US"/>
              <a:t>Very seldom does a single course change affect only one course, therefore </a:t>
            </a:r>
            <a:r>
              <a:rPr lang="en-US" u="sng"/>
              <a:t>there are </a:t>
            </a:r>
            <a:r>
              <a:rPr lang="en-US" b="1" i="1" u="sng"/>
              <a:t>district</a:t>
            </a:r>
            <a:r>
              <a:rPr lang="en-US" u="sng"/>
              <a:t> deadlines for course selection and verification</a:t>
            </a:r>
            <a:r>
              <a:rPr lang="en-US"/>
              <a:t>. </a:t>
            </a:r>
          </a:p>
          <a:p>
            <a:r>
              <a:rPr lang="en-US" b="1">
                <a:solidFill>
                  <a:schemeClr val="accent1">
                    <a:lumMod val="75000"/>
                  </a:schemeClr>
                </a:solidFill>
              </a:rPr>
              <a:t>Careful selections in a timely manner benefit everyone!</a:t>
            </a:r>
          </a:p>
          <a:p>
            <a:r>
              <a:rPr lang="en-US">
                <a:solidFill>
                  <a:schemeClr val="tx1"/>
                </a:solidFill>
              </a:rPr>
              <a:t>Please make the time to discuss and plan next year’s courses with your child. </a:t>
            </a:r>
          </a:p>
        </p:txBody>
      </p:sp>
    </p:spTree>
    <p:extLst>
      <p:ext uri="{BB962C8B-B14F-4D97-AF65-F5344CB8AC3E}">
        <p14:creationId xmlns:p14="http://schemas.microsoft.com/office/powerpoint/2010/main" val="6078791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640B681A-85FB-4107-95F9-A4904199E20D}"/>
              </a:ext>
            </a:extLst>
          </p:cNvPr>
          <p:cNvSpPr>
            <a:spLocks noGrp="1"/>
          </p:cNvSpPr>
          <p:nvPr>
            <p:ph type="title"/>
          </p:nvPr>
        </p:nvSpPr>
        <p:spPr>
          <a:xfrm>
            <a:off x="952108" y="954756"/>
            <a:ext cx="2730414" cy="4946003"/>
          </a:xfrm>
        </p:spPr>
        <p:txBody>
          <a:bodyPr>
            <a:normAutofit/>
          </a:bodyPr>
          <a:lstStyle/>
          <a:p>
            <a:r>
              <a:rPr lang="en-US" sz="3700">
                <a:solidFill>
                  <a:srgbClr val="FFFFFF"/>
                </a:solidFill>
              </a:rPr>
              <a:t>Intro to Broadcasting</a:t>
            </a:r>
          </a:p>
        </p:txBody>
      </p:sp>
      <p:sp>
        <p:nvSpPr>
          <p:cNvPr id="14" name="Rectangle 13">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4F7208F-FC1C-4C54-A159-919056BBF019}"/>
              </a:ext>
            </a:extLst>
          </p:cNvPr>
          <p:cNvSpPr>
            <a:spLocks noGrp="1"/>
          </p:cNvSpPr>
          <p:nvPr>
            <p:ph idx="1"/>
          </p:nvPr>
        </p:nvSpPr>
        <p:spPr>
          <a:xfrm>
            <a:off x="5140934" y="469900"/>
            <a:ext cx="5953630" cy="5405968"/>
          </a:xfrm>
        </p:spPr>
        <p:txBody>
          <a:bodyPr anchor="ctr">
            <a:normAutofit/>
          </a:bodyPr>
          <a:lstStyle/>
          <a:p>
            <a:r>
              <a:rPr lang="en-US"/>
              <a:t>An introduction to basic graphic design elements for digital media, along with video and audio production techniques will be applied to various project-based learning. Students will be introduced to creating, editing, and directing videos for school-wide communications.</a:t>
            </a:r>
          </a:p>
        </p:txBody>
      </p:sp>
    </p:spTree>
    <p:extLst>
      <p:ext uri="{BB962C8B-B14F-4D97-AF65-F5344CB8AC3E}">
        <p14:creationId xmlns:p14="http://schemas.microsoft.com/office/powerpoint/2010/main" val="4098801613"/>
      </p:ext>
    </p:extLst>
  </p:cSld>
  <p:clrMapOvr>
    <a:masterClrMapping/>
  </p:clrMapOvr>
  <mc:AlternateContent xmlns:mc="http://schemas.openxmlformats.org/markup-compatibility/2006" xmlns:p14="http://schemas.microsoft.com/office/powerpoint/2010/main">
    <mc:Choice Requires="p14">
      <p:transition spd="slow" p14:dur="2000" advTm="18184"/>
    </mc:Choice>
    <mc:Fallback xmlns="">
      <p:transition spd="slow" advTm="18184"/>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952108" y="954756"/>
            <a:ext cx="2730414" cy="4946003"/>
          </a:xfrm>
        </p:spPr>
        <p:txBody>
          <a:bodyPr>
            <a:normAutofit/>
          </a:bodyPr>
          <a:lstStyle/>
          <a:p>
            <a:r>
              <a:rPr lang="en-US" sz="3700">
                <a:solidFill>
                  <a:srgbClr val="FFFFFF"/>
                </a:solidFill>
              </a:rPr>
              <a:t> 7</a:t>
            </a:r>
            <a:r>
              <a:rPr lang="en-US" sz="3700" baseline="30000">
                <a:solidFill>
                  <a:srgbClr val="FFFFFF"/>
                </a:solidFill>
              </a:rPr>
              <a:t>th</a:t>
            </a:r>
            <a:r>
              <a:rPr lang="en-US" sz="3700">
                <a:solidFill>
                  <a:srgbClr val="FFFFFF"/>
                </a:solidFill>
              </a:rPr>
              <a:t> Grade AVID</a:t>
            </a:r>
            <a:br>
              <a:rPr lang="en-US" sz="3700">
                <a:solidFill>
                  <a:srgbClr val="FFFFFF"/>
                </a:solidFill>
              </a:rPr>
            </a:br>
            <a:endParaRPr lang="en-US" sz="3700">
              <a:solidFill>
                <a:srgbClr val="FFFFFF"/>
              </a:solidFill>
            </a:endParaRPr>
          </a:p>
        </p:txBody>
      </p:sp>
      <p:sp>
        <p:nvSpPr>
          <p:cNvPr id="15" name="Rectangle 14">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p:cNvSpPr>
            <a:spLocks noGrp="1"/>
          </p:cNvSpPr>
          <p:nvPr>
            <p:ph idx="1"/>
          </p:nvPr>
        </p:nvSpPr>
        <p:spPr>
          <a:xfrm>
            <a:off x="5140934" y="469900"/>
            <a:ext cx="5953630" cy="5405968"/>
          </a:xfrm>
        </p:spPr>
        <p:txBody>
          <a:bodyPr anchor="ctr">
            <a:normAutofit/>
          </a:bodyPr>
          <a:lstStyle/>
          <a:p>
            <a:pPr>
              <a:buFont typeface="Wingdings" panose="05000000000000000000" pitchFamily="2" charset="2"/>
              <a:buChar char="v"/>
            </a:pPr>
            <a:endParaRPr lang="en-US"/>
          </a:p>
          <a:p>
            <a:pPr lvl="1">
              <a:buFont typeface="Wingdings" panose="05000000000000000000" pitchFamily="2" charset="2"/>
              <a:buChar char="v"/>
            </a:pPr>
            <a:r>
              <a:rPr lang="en-US"/>
              <a:t>The seventh-grade AVID Elective course builds upon the components of the AVID philosophy. Students will refine goals, work on intra-personal and interpersonal skills, as well as formal and informal speech. Students will complete evaluations related to reading, writing, organization, and speaking, and begin considering audience, purpose, and form in their writing. Students will understand the roles of all members in assignments and collaborative lessons and will expand their knowledge bases of note-taking in relation to studying and test preparation. Students will be exposed to different field trips, guest speakers, and research, to increase their knowledge of college and career options.</a:t>
            </a:r>
          </a:p>
        </p:txBody>
      </p:sp>
    </p:spTree>
    <p:extLst>
      <p:ext uri="{BB962C8B-B14F-4D97-AF65-F5344CB8AC3E}">
        <p14:creationId xmlns:p14="http://schemas.microsoft.com/office/powerpoint/2010/main" val="1707656954"/>
      </p:ext>
    </p:extLst>
  </p:cSld>
  <p:clrMapOvr>
    <a:masterClrMapping/>
  </p:clrMapOvr>
  <mc:AlternateContent xmlns:mc="http://schemas.openxmlformats.org/markup-compatibility/2006" xmlns:p14="http://schemas.microsoft.com/office/powerpoint/2010/main">
    <mc:Choice Requires="p14">
      <p:transition spd="slow" p14:dur="2000" advTm="62577"/>
    </mc:Choice>
    <mc:Fallback xmlns="">
      <p:transition spd="slow" advTm="62577"/>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952108" y="954756"/>
            <a:ext cx="2730414" cy="4946003"/>
          </a:xfrm>
        </p:spPr>
        <p:txBody>
          <a:bodyPr>
            <a:normAutofit/>
          </a:bodyPr>
          <a:lstStyle/>
          <a:p>
            <a:r>
              <a:rPr lang="en-US">
                <a:solidFill>
                  <a:srgbClr val="FFFFFF"/>
                </a:solidFill>
              </a:rPr>
              <a:t>College &amp; Career Exploration</a:t>
            </a:r>
            <a:br>
              <a:rPr lang="en-US">
                <a:solidFill>
                  <a:srgbClr val="FFFFFF"/>
                </a:solidFill>
              </a:rPr>
            </a:br>
            <a:endParaRPr lang="en-US">
              <a:solidFill>
                <a:srgbClr val="FFFFFF"/>
              </a:solidFill>
            </a:endParaRPr>
          </a:p>
        </p:txBody>
      </p:sp>
      <p:sp>
        <p:nvSpPr>
          <p:cNvPr id="15" name="Rectangle 14">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p:cNvSpPr>
            <a:spLocks noGrp="1"/>
          </p:cNvSpPr>
          <p:nvPr>
            <p:ph idx="1"/>
          </p:nvPr>
        </p:nvSpPr>
        <p:spPr>
          <a:xfrm>
            <a:off x="5140934" y="469900"/>
            <a:ext cx="5953630" cy="5405968"/>
          </a:xfrm>
        </p:spPr>
        <p:txBody>
          <a:bodyPr anchor="ctr">
            <a:normAutofit fontScale="85000" lnSpcReduction="20000"/>
          </a:bodyPr>
          <a:lstStyle/>
          <a:p>
            <a:pPr marL="457200" lvl="1" indent="0">
              <a:buNone/>
            </a:pPr>
            <a:endParaRPr lang="en-US"/>
          </a:p>
          <a:p>
            <a:pPr lvl="1">
              <a:buFont typeface="Wingdings" panose="05000000000000000000" pitchFamily="2" charset="2"/>
              <a:buChar char="v"/>
            </a:pPr>
            <a:endParaRPr lang="en-US" sz="2000"/>
          </a:p>
          <a:p>
            <a:pPr lvl="1">
              <a:buFont typeface="Wingdings" panose="05000000000000000000" pitchFamily="2" charset="2"/>
              <a:buChar char="v"/>
            </a:pPr>
            <a:r>
              <a:rPr lang="en-US" sz="2000"/>
              <a:t>The goal of Career and College Exploration is to help students build career awareness and engage in deep exploration and study of the Texas CTE career clusters to create a foundation for success in high school, possible post secondary studies, and careers. The career development process is unique to every person and evolves throughout one’s life. In Career and College Exploration, students use decision-making and problem-solving skills for individual career and academic planning. Students explore valid, reliable educational and career information to learn more about themselves and their interests and abilities. Students integrate skills from academic subjects, information technology, and interpersonal communication to make informed decisions. This course is designed to guide students through the process of investigating and developing a college and career readiness plan. Students use aptitude and interest inventory assessments, labor market information, software, or other tools available to explore a variety of career paths, especially those in demand. Students will begin mapping their anticipated secondary coursework and potential postsecondary experiences that are in alignment with their Goals.</a:t>
            </a:r>
          </a:p>
        </p:txBody>
      </p:sp>
    </p:spTree>
    <p:extLst>
      <p:ext uri="{BB962C8B-B14F-4D97-AF65-F5344CB8AC3E}">
        <p14:creationId xmlns:p14="http://schemas.microsoft.com/office/powerpoint/2010/main" val="4029458027"/>
      </p:ext>
    </p:extLst>
  </p:cSld>
  <p:clrMapOvr>
    <a:masterClrMapping/>
  </p:clrMapOvr>
  <mc:AlternateContent xmlns:mc="http://schemas.openxmlformats.org/markup-compatibility/2006" xmlns:p14="http://schemas.microsoft.com/office/powerpoint/2010/main">
    <mc:Choice Requires="p14">
      <p:transition spd="slow" p14:dur="2000" advTm="23286"/>
    </mc:Choice>
    <mc:Fallback xmlns="">
      <p:transition spd="slow" advTm="23286"/>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a:extLst>
            <a:ext uri="{FF2B5EF4-FFF2-40B4-BE49-F238E27FC236}">
              <a16:creationId xmlns:a16="http://schemas.microsoft.com/office/drawing/2014/main" id="{43085BB2-3D86-EDCA-3A46-37C84DFDFA2F}"/>
            </a:ext>
          </a:extLst>
        </p:cNvPr>
        <p:cNvGrpSpPr/>
        <p:nvPr/>
      </p:nvGrpSpPr>
      <p:grpSpPr>
        <a:xfrm>
          <a:off x="0" y="0"/>
          <a:ext cx="0" cy="0"/>
          <a:chOff x="0" y="0"/>
          <a:chExt cx="0" cy="0"/>
        </a:xfrm>
      </p:grpSpPr>
      <p:grpSp>
        <p:nvGrpSpPr>
          <p:cNvPr id="12" name="Group 11">
            <a:extLst>
              <a:ext uri="{FF2B5EF4-FFF2-40B4-BE49-F238E27FC236}">
                <a16:creationId xmlns:a16="http://schemas.microsoft.com/office/drawing/2014/main" id="{43C98042-323B-78E3-7B47-99C3C0D054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13" name="Picture 12">
              <a:extLst>
                <a:ext uri="{FF2B5EF4-FFF2-40B4-BE49-F238E27FC236}">
                  <a16:creationId xmlns:a16="http://schemas.microsoft.com/office/drawing/2014/main" id="{156B7AD8-1E2E-4099-76BD-CFA724AA839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4" name="Rectangle 13">
              <a:extLst>
                <a:ext uri="{FF2B5EF4-FFF2-40B4-BE49-F238E27FC236}">
                  <a16:creationId xmlns:a16="http://schemas.microsoft.com/office/drawing/2014/main" id="{1C943203-AEBA-30AD-D039-8F50E01578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5" name="Picture 14">
              <a:extLst>
                <a:ext uri="{FF2B5EF4-FFF2-40B4-BE49-F238E27FC236}">
                  <a16:creationId xmlns:a16="http://schemas.microsoft.com/office/drawing/2014/main" id="{AD9ACF14-F8D7-F14E-4FD6-A7A514258AC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16" name="Picture 15">
              <a:extLst>
                <a:ext uri="{FF2B5EF4-FFF2-40B4-BE49-F238E27FC236}">
                  <a16:creationId xmlns:a16="http://schemas.microsoft.com/office/drawing/2014/main" id="{5A4277D3-CC77-661E-C1AB-2ECC63F90A6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18" name="Straight Connector 17">
            <a:extLst>
              <a:ext uri="{FF2B5EF4-FFF2-40B4-BE49-F238E27FC236}">
                <a16:creationId xmlns:a16="http://schemas.microsoft.com/office/drawing/2014/main" id="{E12D6514-ED64-611D-97B1-D03A5CEEA01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20" name="Rectangle 19">
            <a:extLst>
              <a:ext uri="{FF2B5EF4-FFF2-40B4-BE49-F238E27FC236}">
                <a16:creationId xmlns:a16="http://schemas.microsoft.com/office/drawing/2014/main" id="{E2E1EF3B-0F25-7743-9753-CCE7630CAE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34502E1-E329-5C86-F4E8-B8F57B1681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920" y="1399880"/>
            <a:ext cx="7808159" cy="4103960"/>
          </a:xfrm>
          <a:prstGeom prst="rect">
            <a:avLst/>
          </a:prstGeom>
          <a:solidFill>
            <a:schemeClr val="tx2">
              <a:lumMod val="90000"/>
              <a:lumOff val="10000"/>
            </a:schemeClr>
          </a:solid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EDE6BB26-984E-E36B-F98E-A2BC8DCFD2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solidFill>
              <a:schemeClr val="accent1"/>
            </a:solidFill>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grpSp>
        <p:nvGrpSpPr>
          <p:cNvPr id="26" name="Group 25">
            <a:extLst>
              <a:ext uri="{FF2B5EF4-FFF2-40B4-BE49-F238E27FC236}">
                <a16:creationId xmlns:a16="http://schemas.microsoft.com/office/drawing/2014/main" id="{269DD073-8371-7B77-4F24-0427E46168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3631"/>
            <a:ext cx="12231160" cy="659658"/>
            <a:chOff x="-16934" y="3123631"/>
            <a:chExt cx="12231160" cy="659658"/>
          </a:xfrm>
        </p:grpSpPr>
        <p:sp>
          <p:nvSpPr>
            <p:cNvPr id="27" name="Rounded Rectangle 17">
              <a:extLst>
                <a:ext uri="{FF2B5EF4-FFF2-40B4-BE49-F238E27FC236}">
                  <a16:creationId xmlns:a16="http://schemas.microsoft.com/office/drawing/2014/main" id="{42C155CA-C31A-E69C-F801-DDEAFA98F7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30976" y="312363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292CEE9A-E737-7638-E706-29A9371ED38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6934" y="3145536"/>
              <a:ext cx="2478024" cy="612648"/>
            </a:xfrm>
            <a:prstGeom prst="rect">
              <a:avLst/>
            </a:prstGeom>
          </p:spPr>
        </p:pic>
        <p:sp>
          <p:nvSpPr>
            <p:cNvPr id="29" name="Rounded Rectangle 20">
              <a:extLst>
                <a:ext uri="{FF2B5EF4-FFF2-40B4-BE49-F238E27FC236}">
                  <a16:creationId xmlns:a16="http://schemas.microsoft.com/office/drawing/2014/main" id="{93D51C5C-961F-E75B-22D6-9CD94E1CD6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17803" y="312492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a:extLst>
                <a:ext uri="{FF2B5EF4-FFF2-40B4-BE49-F238E27FC236}">
                  <a16:creationId xmlns:a16="http://schemas.microsoft.com/office/drawing/2014/main" id="{5FC050A7-3386-D99B-5EC9-D0E5C5F2DBA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9736202" y="3145536"/>
              <a:ext cx="2478024" cy="612648"/>
            </a:xfrm>
            <a:prstGeom prst="rect">
              <a:avLst/>
            </a:prstGeom>
          </p:spPr>
        </p:pic>
      </p:grpSp>
      <p:sp>
        <p:nvSpPr>
          <p:cNvPr id="6" name="Title 5">
            <a:extLst>
              <a:ext uri="{FF2B5EF4-FFF2-40B4-BE49-F238E27FC236}">
                <a16:creationId xmlns:a16="http://schemas.microsoft.com/office/drawing/2014/main" id="{D1C2C20B-2662-8FBA-805F-1934966A039A}"/>
              </a:ext>
            </a:extLst>
          </p:cNvPr>
          <p:cNvSpPr>
            <a:spLocks noGrp="1"/>
          </p:cNvSpPr>
          <p:nvPr>
            <p:ph type="title"/>
          </p:nvPr>
        </p:nvSpPr>
        <p:spPr>
          <a:xfrm>
            <a:off x="2692398" y="1871131"/>
            <a:ext cx="6815669" cy="1515533"/>
          </a:xfrm>
        </p:spPr>
        <p:txBody>
          <a:bodyPr vert="horz" lIns="91440" tIns="45720" rIns="91440" bIns="45720" rtlCol="0" anchor="b">
            <a:normAutofit/>
          </a:bodyPr>
          <a:lstStyle/>
          <a:p>
            <a:pPr>
              <a:lnSpc>
                <a:spcPct val="90000"/>
              </a:lnSpc>
            </a:pPr>
            <a:r>
              <a:rPr lang="en-US" sz="5000">
                <a:solidFill>
                  <a:schemeClr val="bg1"/>
                </a:solidFill>
              </a:rPr>
              <a:t>Electives for High School Credit </a:t>
            </a:r>
          </a:p>
        </p:txBody>
      </p:sp>
      <p:sp>
        <p:nvSpPr>
          <p:cNvPr id="7" name="Text Placeholder 6">
            <a:extLst>
              <a:ext uri="{FF2B5EF4-FFF2-40B4-BE49-F238E27FC236}">
                <a16:creationId xmlns:a16="http://schemas.microsoft.com/office/drawing/2014/main" id="{A0BF8541-EA33-86FA-7ECC-D48653332948}"/>
              </a:ext>
            </a:extLst>
          </p:cNvPr>
          <p:cNvSpPr>
            <a:spLocks noGrp="1"/>
          </p:cNvSpPr>
          <p:nvPr>
            <p:ph type="body" idx="1"/>
          </p:nvPr>
        </p:nvSpPr>
        <p:spPr>
          <a:xfrm>
            <a:off x="2692398" y="3657597"/>
            <a:ext cx="6815669" cy="1320802"/>
          </a:xfrm>
        </p:spPr>
        <p:txBody>
          <a:bodyPr vert="horz" lIns="91440" tIns="45720" rIns="91440" bIns="45720" rtlCol="0" anchor="t">
            <a:normAutofit/>
          </a:bodyPr>
          <a:lstStyle/>
          <a:p>
            <a:r>
              <a:rPr lang="en-US" sz="2100">
                <a:solidFill>
                  <a:schemeClr val="bg1"/>
                </a:solidFill>
              </a:rPr>
              <a:t>**HS credit courses remain on your student’s high school transcript and count toward your student HS Grade Point Average (GPA)**</a:t>
            </a:r>
          </a:p>
          <a:p>
            <a:endParaRPr lang="en-US" sz="2100">
              <a:solidFill>
                <a:schemeClr val="bg1"/>
              </a:solidFill>
            </a:endParaRPr>
          </a:p>
        </p:txBody>
      </p:sp>
      <p:cxnSp>
        <p:nvCxnSpPr>
          <p:cNvPr id="32" name="Straight Connector 31">
            <a:extLst>
              <a:ext uri="{FF2B5EF4-FFF2-40B4-BE49-F238E27FC236}">
                <a16:creationId xmlns:a16="http://schemas.microsoft.com/office/drawing/2014/main" id="{F4BB2573-1CE9-F3E3-87E2-7ADB8D367E9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333227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a:extLst>
            <a:ext uri="{FF2B5EF4-FFF2-40B4-BE49-F238E27FC236}">
              <a16:creationId xmlns:a16="http://schemas.microsoft.com/office/drawing/2014/main" id="{6D4C04B7-DB5E-A75A-CFEE-2EFF3B2F7ECC}"/>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926F5B7-1E98-4B44-7188-E4301758A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D88474B-4031-CB17-2B16-20E6C6D54D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B2A15B7-368F-894B-603D-4AA47ACB92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BA0E3785-F752-ACFF-B957-1C519BB96651}"/>
              </a:ext>
            </a:extLst>
          </p:cNvPr>
          <p:cNvSpPr>
            <a:spLocks noGrp="1"/>
          </p:cNvSpPr>
          <p:nvPr>
            <p:ph type="title"/>
          </p:nvPr>
        </p:nvSpPr>
        <p:spPr>
          <a:xfrm>
            <a:off x="952108" y="954756"/>
            <a:ext cx="2730414" cy="4946003"/>
          </a:xfrm>
        </p:spPr>
        <p:txBody>
          <a:bodyPr>
            <a:normAutofit/>
          </a:bodyPr>
          <a:lstStyle/>
          <a:p>
            <a:r>
              <a:rPr lang="en-US" sz="3200" dirty="0">
                <a:solidFill>
                  <a:srgbClr val="FFFFFF"/>
                </a:solidFill>
              </a:rPr>
              <a:t>Technovations II </a:t>
            </a:r>
            <a:br>
              <a:rPr lang="en-US" sz="3200" dirty="0">
                <a:solidFill>
                  <a:srgbClr val="FFFFFF"/>
                </a:solidFill>
              </a:rPr>
            </a:br>
            <a:r>
              <a:rPr lang="en-US" sz="3200" dirty="0">
                <a:solidFill>
                  <a:srgbClr val="FFFFFF"/>
                </a:solidFill>
              </a:rPr>
              <a:t>(1 credit)</a:t>
            </a:r>
          </a:p>
        </p:txBody>
      </p:sp>
      <p:sp>
        <p:nvSpPr>
          <p:cNvPr id="14" name="Rectangle 13">
            <a:extLst>
              <a:ext uri="{FF2B5EF4-FFF2-40B4-BE49-F238E27FC236}">
                <a16:creationId xmlns:a16="http://schemas.microsoft.com/office/drawing/2014/main" id="{E3E07AD0-87D9-C561-8839-EC9C91FC24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B116506-4626-8499-A4EE-8A2468B27A85}"/>
              </a:ext>
            </a:extLst>
          </p:cNvPr>
          <p:cNvSpPr>
            <a:spLocks noGrp="1"/>
          </p:cNvSpPr>
          <p:nvPr>
            <p:ph idx="1"/>
          </p:nvPr>
        </p:nvSpPr>
        <p:spPr>
          <a:xfrm>
            <a:off x="5140934" y="469900"/>
            <a:ext cx="5953630" cy="5405968"/>
          </a:xfrm>
        </p:spPr>
        <p:txBody>
          <a:bodyPr anchor="ctr">
            <a:normAutofit/>
          </a:bodyPr>
          <a:lstStyle/>
          <a:p>
            <a:pPr>
              <a:buFont typeface="Wingdings" panose="05000000000000000000" pitchFamily="2" charset="2"/>
              <a:buChar char="v"/>
            </a:pPr>
            <a:endParaRPr lang="en-US" dirty="0"/>
          </a:p>
          <a:p>
            <a:pPr>
              <a:buFont typeface="Wingdings" panose="05000000000000000000" pitchFamily="2" charset="2"/>
              <a:buChar char="v"/>
            </a:pPr>
            <a:endParaRPr lang="en-US" dirty="0"/>
          </a:p>
          <a:p>
            <a:pPr>
              <a:buFont typeface="Wingdings" panose="05000000000000000000" pitchFamily="2" charset="2"/>
              <a:buChar char="v"/>
            </a:pPr>
            <a:r>
              <a:rPr lang="en-US" dirty="0"/>
              <a:t>This course will dive deeper into more complex and practical robotics applications while introducing aviation and more advanced coding. Students will apply their engineering skills to design and program more advanced robots for real-world scenarios. They will explore the core principles of flight, aerodynamics, and elementary drone design. </a:t>
            </a:r>
          </a:p>
          <a:p>
            <a:endParaRPr lang="en-US" dirty="0"/>
          </a:p>
        </p:txBody>
      </p:sp>
    </p:spTree>
    <p:extLst>
      <p:ext uri="{BB962C8B-B14F-4D97-AF65-F5344CB8AC3E}">
        <p14:creationId xmlns:p14="http://schemas.microsoft.com/office/powerpoint/2010/main" val="3665299506"/>
      </p:ext>
    </p:extLst>
  </p:cSld>
  <p:clrMapOvr>
    <a:masterClrMapping/>
  </p:clrMapOvr>
  <mc:AlternateContent xmlns:mc="http://schemas.openxmlformats.org/markup-compatibility/2006" xmlns:p14="http://schemas.microsoft.com/office/powerpoint/2010/main">
    <mc:Choice Requires="p14">
      <p:transition spd="slow" p14:dur="2000" advTm="66912"/>
    </mc:Choice>
    <mc:Fallback xmlns="">
      <p:transition spd="slow" advTm="66912"/>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952108" y="954756"/>
            <a:ext cx="2730414" cy="4946003"/>
          </a:xfrm>
        </p:spPr>
        <p:txBody>
          <a:bodyPr>
            <a:normAutofit/>
          </a:bodyPr>
          <a:lstStyle/>
          <a:p>
            <a:r>
              <a:rPr lang="en-US">
                <a:solidFill>
                  <a:srgbClr val="FFFFFF"/>
                </a:solidFill>
              </a:rPr>
              <a:t>Dollars and Sense</a:t>
            </a:r>
            <a:br>
              <a:rPr lang="en-US">
                <a:solidFill>
                  <a:srgbClr val="FFFFFF"/>
                </a:solidFill>
              </a:rPr>
            </a:br>
            <a:r>
              <a:rPr lang="en-US">
                <a:solidFill>
                  <a:srgbClr val="FFFFFF"/>
                </a:solidFill>
              </a:rPr>
              <a:t>(.5 credit)</a:t>
            </a:r>
          </a:p>
        </p:txBody>
      </p:sp>
      <p:sp>
        <p:nvSpPr>
          <p:cNvPr id="15" name="Rectangle 14">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p:cNvSpPr>
            <a:spLocks noGrp="1"/>
          </p:cNvSpPr>
          <p:nvPr>
            <p:ph idx="1"/>
          </p:nvPr>
        </p:nvSpPr>
        <p:spPr>
          <a:xfrm>
            <a:off x="5140934" y="469900"/>
            <a:ext cx="5953630" cy="5405968"/>
          </a:xfrm>
        </p:spPr>
        <p:txBody>
          <a:bodyPr anchor="ctr">
            <a:normAutofit/>
          </a:bodyPr>
          <a:lstStyle/>
          <a:p>
            <a:pPr>
              <a:buFont typeface="Wingdings" panose="05000000000000000000" pitchFamily="2" charset="2"/>
              <a:buChar char="v"/>
            </a:pPr>
            <a:endParaRPr lang="en-US"/>
          </a:p>
          <a:p>
            <a:pPr lvl="1">
              <a:buFont typeface="Wingdings" panose="05000000000000000000" pitchFamily="2" charset="2"/>
              <a:buChar char="v"/>
            </a:pPr>
            <a:r>
              <a:rPr lang="en-US" sz="2200"/>
              <a:t>Dollars and Sense focuses on consumer practices and responsibilities, money-management processes, decision making skills, and impact of technology. The student demonstrates management of individual and family resources such as finances, food, clothing, shelter, health care, recreation, transportation, time, and human Capital.</a:t>
            </a:r>
            <a:endParaRPr lang="en-US"/>
          </a:p>
        </p:txBody>
      </p:sp>
    </p:spTree>
    <p:extLst>
      <p:ext uri="{BB962C8B-B14F-4D97-AF65-F5344CB8AC3E}">
        <p14:creationId xmlns:p14="http://schemas.microsoft.com/office/powerpoint/2010/main" val="31914802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C80E7B5B-358C-4ADD-B509-30C0AD4236E4}"/>
              </a:ext>
            </a:extLst>
          </p:cNvPr>
          <p:cNvSpPr>
            <a:spLocks noGrp="1"/>
          </p:cNvSpPr>
          <p:nvPr>
            <p:ph type="title"/>
          </p:nvPr>
        </p:nvSpPr>
        <p:spPr>
          <a:xfrm>
            <a:off x="952108" y="954756"/>
            <a:ext cx="2730414" cy="4946003"/>
          </a:xfrm>
        </p:spPr>
        <p:txBody>
          <a:bodyPr>
            <a:normAutofit/>
          </a:bodyPr>
          <a:lstStyle/>
          <a:p>
            <a:r>
              <a:rPr lang="en-US">
                <a:solidFill>
                  <a:srgbClr val="FFFFFF"/>
                </a:solidFill>
              </a:rPr>
              <a:t>Touch Systems Data Entry</a:t>
            </a:r>
            <a:br>
              <a:rPr lang="en-US">
                <a:solidFill>
                  <a:srgbClr val="FFFFFF"/>
                </a:solidFill>
              </a:rPr>
            </a:br>
            <a:r>
              <a:rPr lang="en-US">
                <a:solidFill>
                  <a:srgbClr val="FFFFFF"/>
                </a:solidFill>
              </a:rPr>
              <a:t>(.5 credit)</a:t>
            </a:r>
          </a:p>
        </p:txBody>
      </p:sp>
      <p:sp>
        <p:nvSpPr>
          <p:cNvPr id="14" name="Rectangle 13">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633A125-178D-4BA5-8DD6-26518C79F88C}"/>
              </a:ext>
            </a:extLst>
          </p:cNvPr>
          <p:cNvSpPr>
            <a:spLocks noGrp="1"/>
          </p:cNvSpPr>
          <p:nvPr>
            <p:ph idx="1"/>
          </p:nvPr>
        </p:nvSpPr>
        <p:spPr>
          <a:xfrm>
            <a:off x="5140934" y="469900"/>
            <a:ext cx="5953630" cy="5405968"/>
          </a:xfrm>
        </p:spPr>
        <p:txBody>
          <a:bodyPr anchor="ctr">
            <a:normAutofit/>
          </a:bodyPr>
          <a:lstStyle/>
          <a:p>
            <a:pPr>
              <a:buFont typeface="Wingdings" panose="05000000000000000000" pitchFamily="2" charset="2"/>
              <a:buChar char="v"/>
            </a:pPr>
            <a:r>
              <a:rPr lang="en-US" sz="2200">
                <a:ea typeface="+mn-lt"/>
                <a:cs typeface="+mn-lt"/>
              </a:rPr>
              <a:t>This course will allow students to develop keyboarding skills and techniques. Students will use software applications to develop and format basic business documents as well as enhance reading, writing, computing, and communication skills applicable to a variety of industries.</a:t>
            </a:r>
            <a:endParaRPr lang="en-US" sz="2200"/>
          </a:p>
        </p:txBody>
      </p:sp>
    </p:spTree>
    <p:extLst>
      <p:ext uri="{BB962C8B-B14F-4D97-AF65-F5344CB8AC3E}">
        <p14:creationId xmlns:p14="http://schemas.microsoft.com/office/powerpoint/2010/main" val="33230563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3F6D81C7-B083-478E-82FE-089A8CB72E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4" name="Picture 13">
              <a:extLst>
                <a:ext uri="{FF2B5EF4-FFF2-40B4-BE49-F238E27FC236}">
                  <a16:creationId xmlns:a16="http://schemas.microsoft.com/office/drawing/2014/main" id="{8398EDA2-4889-433D-AC01-5214D79764E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Rectangle 14">
              <a:extLst>
                <a:ext uri="{FF2B5EF4-FFF2-40B4-BE49-F238E27FC236}">
                  <a16:creationId xmlns:a16="http://schemas.microsoft.com/office/drawing/2014/main" id="{0099D46A-AF52-46FD-938B-D31189460A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6" name="Picture 15">
              <a:extLst>
                <a:ext uri="{FF2B5EF4-FFF2-40B4-BE49-F238E27FC236}">
                  <a16:creationId xmlns:a16="http://schemas.microsoft.com/office/drawing/2014/main" id="{C933E919-C473-4F0E-9DBC-CC65FC9E926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7" name="Picture 16">
              <a:extLst>
                <a:ext uri="{FF2B5EF4-FFF2-40B4-BE49-F238E27FC236}">
                  <a16:creationId xmlns:a16="http://schemas.microsoft.com/office/drawing/2014/main" id="{FBBF3BDD-5C99-4FDC-BBCB-E711359D93F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19" name="Straight Connector 18">
            <a:extLst>
              <a:ext uri="{FF2B5EF4-FFF2-40B4-BE49-F238E27FC236}">
                <a16:creationId xmlns:a16="http://schemas.microsoft.com/office/drawing/2014/main" id="{F06B54F2-CD11-4359-A7D6-DA7C76C091A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21" name="Rectangle 20">
            <a:extLst>
              <a:ext uri="{FF2B5EF4-FFF2-40B4-BE49-F238E27FC236}">
                <a16:creationId xmlns:a16="http://schemas.microsoft.com/office/drawing/2014/main" id="{7E61F402-3445-458A-9A2B-D28FD2883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A673C096-95AE-4644-B76C-1DF1B667DC4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24" name="Picture 23">
              <a:extLst>
                <a:ext uri="{FF2B5EF4-FFF2-40B4-BE49-F238E27FC236}">
                  <a16:creationId xmlns:a16="http://schemas.microsoft.com/office/drawing/2014/main" id="{77A91835-418B-4867-87D7-1376A57F3F7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5" name="Rectangle 24">
              <a:extLst>
                <a:ext uri="{FF2B5EF4-FFF2-40B4-BE49-F238E27FC236}">
                  <a16:creationId xmlns:a16="http://schemas.microsoft.com/office/drawing/2014/main" id="{65B511A1-E0EC-49FE-8068-9DA29CD00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26" name="Picture 25">
              <a:extLst>
                <a:ext uri="{FF2B5EF4-FFF2-40B4-BE49-F238E27FC236}">
                  <a16:creationId xmlns:a16="http://schemas.microsoft.com/office/drawing/2014/main" id="{4A61BC5F-ADA4-4DBA-9C6B-E17E0B82EC5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7" name="Picture 26">
              <a:extLst>
                <a:ext uri="{FF2B5EF4-FFF2-40B4-BE49-F238E27FC236}">
                  <a16:creationId xmlns:a16="http://schemas.microsoft.com/office/drawing/2014/main" id="{1CE6F7D2-ACED-47D2-BEFD-FB26F75374A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29" name="Straight Connector 28">
            <a:extLst>
              <a:ext uri="{FF2B5EF4-FFF2-40B4-BE49-F238E27FC236}">
                <a16:creationId xmlns:a16="http://schemas.microsoft.com/office/drawing/2014/main" id="{2BE880E9-2B86-4CDB-B5B7-308745CDD1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95401" y="2400639"/>
            <a:ext cx="3660057"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Speech Bubble: Rectangle 7">
            <a:extLst>
              <a:ext uri="{FF2B5EF4-FFF2-40B4-BE49-F238E27FC236}">
                <a16:creationId xmlns:a16="http://schemas.microsoft.com/office/drawing/2014/main" id="{3A371118-1A08-02A8-E69D-02ADABDD486B}"/>
              </a:ext>
            </a:extLst>
          </p:cNvPr>
          <p:cNvSpPr/>
          <p:nvPr/>
        </p:nvSpPr>
        <p:spPr>
          <a:xfrm>
            <a:off x="1209759" y="1508753"/>
            <a:ext cx="4276092" cy="3382094"/>
          </a:xfrm>
          <a:prstGeom prst="wedgeRectCallout">
            <a:avLst/>
          </a:prstGeom>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chor="t">
            <a:normAutofit/>
          </a:bodyPr>
          <a:lstStyle/>
          <a:p>
            <a:pPr marL="0" marR="0" lvl="0" indent="0" algn="ctr" defTabSz="457200" fontAlgn="auto">
              <a:spcBef>
                <a:spcPct val="20000"/>
              </a:spcBef>
              <a:spcAft>
                <a:spcPts val="600"/>
              </a:spcAft>
              <a:buClr>
                <a:schemeClr val="accent1"/>
              </a:buClr>
              <a:buSzPct val="115000"/>
              <a:tabLst/>
              <a:defRPr/>
            </a:pPr>
            <a:endParaRPr lang="en-US" sz="2400" dirty="0">
              <a:solidFill>
                <a:srgbClr val="262626"/>
              </a:solidFill>
            </a:endParaRPr>
          </a:p>
          <a:p>
            <a:pPr marL="0" marR="0" lvl="0" indent="0" algn="ctr" defTabSz="457200" fontAlgn="auto">
              <a:spcBef>
                <a:spcPct val="20000"/>
              </a:spcBef>
              <a:spcAft>
                <a:spcPts val="600"/>
              </a:spcAft>
              <a:buClr>
                <a:schemeClr val="accent1"/>
              </a:buClr>
              <a:buSzPct val="115000"/>
              <a:buFont typeface="Arial"/>
              <a:buChar char="•"/>
              <a:tabLst/>
              <a:defRPr/>
            </a:pPr>
            <a:r>
              <a:rPr kumimoji="0" lang="en-US" sz="3200" b="0" i="0" u="none" strike="noStrike" spc="0" normalizeH="0" baseline="0" noProof="0" dirty="0">
                <a:ln>
                  <a:noFill/>
                </a:ln>
                <a:solidFill>
                  <a:schemeClr val="bg1"/>
                </a:solidFill>
                <a:uLnTx/>
                <a:uFillTx/>
              </a:rPr>
              <a:t>Sample of a Completed Course Selection Sheet</a:t>
            </a:r>
          </a:p>
        </p:txBody>
      </p:sp>
      <p:pic>
        <p:nvPicPr>
          <p:cNvPr id="2" name="Picture 1" descr="A close-up of a paper&#10;&#10;AI-generated content may be incorrect.">
            <a:extLst>
              <a:ext uri="{FF2B5EF4-FFF2-40B4-BE49-F238E27FC236}">
                <a16:creationId xmlns:a16="http://schemas.microsoft.com/office/drawing/2014/main" id="{2C84DD24-5A2D-8DD0-1016-604769EDA1A8}"/>
              </a:ext>
            </a:extLst>
          </p:cNvPr>
          <p:cNvPicPr>
            <a:picLocks noChangeAspect="1"/>
          </p:cNvPicPr>
          <p:nvPr/>
        </p:nvPicPr>
        <p:blipFill>
          <a:blip r:embed="rId5"/>
          <a:stretch>
            <a:fillRect/>
          </a:stretch>
        </p:blipFill>
        <p:spPr>
          <a:xfrm>
            <a:off x="6263196" y="1010176"/>
            <a:ext cx="3780410" cy="4893735"/>
          </a:xfrm>
          <a:prstGeom prst="rect">
            <a:avLst/>
          </a:prstGeom>
          <a:ln w="57150" cmpd="thickThin">
            <a:solidFill>
              <a:srgbClr val="7F7F7F"/>
            </a:solidFill>
            <a:miter lim="800000"/>
          </a:ln>
        </p:spPr>
      </p:pic>
    </p:spTree>
    <p:extLst>
      <p:ext uri="{BB962C8B-B14F-4D97-AF65-F5344CB8AC3E}">
        <p14:creationId xmlns:p14="http://schemas.microsoft.com/office/powerpoint/2010/main" val="22782940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575D7A7-3C36-4508-9BC6-70A93BD3C4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13" name="Picture 12">
              <a:extLst>
                <a:ext uri="{FF2B5EF4-FFF2-40B4-BE49-F238E27FC236}">
                  <a16:creationId xmlns:a16="http://schemas.microsoft.com/office/drawing/2014/main" id="{BC964A0D-06B7-4C16-AC9F-20ADDA8059E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4" name="Rectangle 13">
              <a:extLst>
                <a:ext uri="{FF2B5EF4-FFF2-40B4-BE49-F238E27FC236}">
                  <a16:creationId xmlns:a16="http://schemas.microsoft.com/office/drawing/2014/main" id="{F5703F5C-55DF-45CD-BC3F-3BE8F1033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5" name="Picture 14">
              <a:extLst>
                <a:ext uri="{FF2B5EF4-FFF2-40B4-BE49-F238E27FC236}">
                  <a16:creationId xmlns:a16="http://schemas.microsoft.com/office/drawing/2014/main" id="{A8C7134F-70F9-4826-A97E-9B39AEA08F5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16" name="Picture 15">
              <a:extLst>
                <a:ext uri="{FF2B5EF4-FFF2-40B4-BE49-F238E27FC236}">
                  <a16:creationId xmlns:a16="http://schemas.microsoft.com/office/drawing/2014/main" id="{39351E73-B6DD-4B56-8EE9-C16B5711C46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18" name="Straight Connector 17">
            <a:extLst>
              <a:ext uri="{FF2B5EF4-FFF2-40B4-BE49-F238E27FC236}">
                <a16:creationId xmlns:a16="http://schemas.microsoft.com/office/drawing/2014/main" id="{AE446D0E-6531-40B7-A182-FB860243977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p:nvSpPr>
          <p:cNvPr id="20" name="Rectangle 19">
            <a:extLst>
              <a:ext uri="{FF2B5EF4-FFF2-40B4-BE49-F238E27FC236}">
                <a16:creationId xmlns:a16="http://schemas.microsoft.com/office/drawing/2014/main" id="{3D6DABB5-1FC3-4E21-AC84-4685B03C9F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2616" y="1411015"/>
            <a:ext cx="7808159" cy="4103960"/>
          </a:xfrm>
          <a:prstGeom prst="rect">
            <a:avLst/>
          </a:prstGeom>
          <a:blipFill dpi="0" rotWithShape="1">
            <a:blip r:embed="rId5">
              <a:alphaModFix amt="86000"/>
              <a:duotone>
                <a:schemeClr val="bg2">
                  <a:shade val="45000"/>
                  <a:satMod val="135000"/>
                </a:schemeClr>
                <a:prstClr val="white"/>
              </a:duotone>
            </a:blip>
            <a:srcRect/>
            <a:tile tx="0" ty="0" sx="90000" sy="100000" flip="none" algn="ctr"/>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C5790B5-250E-45E6-A05D-C3D1D459B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grpSp>
        <p:nvGrpSpPr>
          <p:cNvPr id="24" name="Group 23">
            <a:extLst>
              <a:ext uri="{FF2B5EF4-FFF2-40B4-BE49-F238E27FC236}">
                <a16:creationId xmlns:a16="http://schemas.microsoft.com/office/drawing/2014/main" id="{68158C4B-1BFE-4F6D-B2C1-0066FA11935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3631"/>
            <a:ext cx="12231160" cy="659658"/>
            <a:chOff x="-16934" y="3123631"/>
            <a:chExt cx="12231160" cy="659658"/>
          </a:xfrm>
        </p:grpSpPr>
        <p:sp>
          <p:nvSpPr>
            <p:cNvPr id="25" name="Rounded Rectangle 17">
              <a:extLst>
                <a:ext uri="{FF2B5EF4-FFF2-40B4-BE49-F238E27FC236}">
                  <a16:creationId xmlns:a16="http://schemas.microsoft.com/office/drawing/2014/main" id="{4A8E3562-03A2-4AF3-89BB-B227ED3261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30976" y="312363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BD9DF111-5BF8-4312-BECB-94BBCF29ECC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6934" y="3145536"/>
              <a:ext cx="2478024" cy="612648"/>
            </a:xfrm>
            <a:prstGeom prst="rect">
              <a:avLst/>
            </a:prstGeom>
          </p:spPr>
        </p:pic>
        <p:sp>
          <p:nvSpPr>
            <p:cNvPr id="27" name="Rounded Rectangle 20">
              <a:extLst>
                <a:ext uri="{FF2B5EF4-FFF2-40B4-BE49-F238E27FC236}">
                  <a16:creationId xmlns:a16="http://schemas.microsoft.com/office/drawing/2014/main" id="{9EEB3A31-82B4-41D6-BEAB-3CC49BBCBE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17803" y="312492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28C66B30-E9F1-40DD-A809-6A1282E237D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9736202" y="3145536"/>
              <a:ext cx="2478024" cy="612648"/>
            </a:xfrm>
            <a:prstGeom prst="rect">
              <a:avLst/>
            </a:prstGeom>
          </p:spPr>
        </p:pic>
      </p:grpSp>
      <p:sp>
        <p:nvSpPr>
          <p:cNvPr id="6" name="Title 5"/>
          <p:cNvSpPr>
            <a:spLocks noGrp="1"/>
          </p:cNvSpPr>
          <p:nvPr>
            <p:ph type="title"/>
          </p:nvPr>
        </p:nvSpPr>
        <p:spPr>
          <a:xfrm>
            <a:off x="2692398" y="1871131"/>
            <a:ext cx="6815669" cy="1515533"/>
          </a:xfrm>
        </p:spPr>
        <p:txBody>
          <a:bodyPr vert="horz" lIns="91440" tIns="45720" rIns="91440" bIns="45720" rtlCol="0" anchor="b">
            <a:normAutofit/>
          </a:bodyPr>
          <a:lstStyle/>
          <a:p>
            <a:r>
              <a:rPr lang="en-US" sz="5400"/>
              <a:t>8</a:t>
            </a:r>
            <a:r>
              <a:rPr lang="en-US" sz="5400" baseline="30000"/>
              <a:t>th</a:t>
            </a:r>
            <a:r>
              <a:rPr lang="en-US" sz="5400"/>
              <a:t> Grade </a:t>
            </a:r>
          </a:p>
        </p:txBody>
      </p:sp>
      <p:sp>
        <p:nvSpPr>
          <p:cNvPr id="7" name="Text Placeholder 6"/>
          <p:cNvSpPr>
            <a:spLocks noGrp="1"/>
          </p:cNvSpPr>
          <p:nvPr>
            <p:ph type="body" idx="1"/>
          </p:nvPr>
        </p:nvSpPr>
        <p:spPr>
          <a:xfrm>
            <a:off x="2692398" y="3657597"/>
            <a:ext cx="6815669" cy="1320802"/>
          </a:xfrm>
        </p:spPr>
        <p:txBody>
          <a:bodyPr vert="horz" lIns="91440" tIns="45720" rIns="91440" bIns="45720" rtlCol="0" anchor="t">
            <a:normAutofit/>
          </a:bodyPr>
          <a:lstStyle/>
          <a:p>
            <a:r>
              <a:rPr lang="en-US" sz="5400"/>
              <a:t>Course Selection</a:t>
            </a:r>
          </a:p>
        </p:txBody>
      </p:sp>
      <p:cxnSp>
        <p:nvCxnSpPr>
          <p:cNvPr id="30" name="Straight Connector 29">
            <a:extLst>
              <a:ext uri="{FF2B5EF4-FFF2-40B4-BE49-F238E27FC236}">
                <a16:creationId xmlns:a16="http://schemas.microsoft.com/office/drawing/2014/main" id="{14319AF2-886A-4C5D-B34C-17FCB0267EE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39826221"/>
      </p:ext>
    </p:extLst>
  </p:cSld>
  <p:clrMapOvr>
    <a:masterClrMapping/>
  </p:clrMapOvr>
  <mc:AlternateContent xmlns:mc="http://schemas.openxmlformats.org/markup-compatibility/2006" xmlns:p14="http://schemas.microsoft.com/office/powerpoint/2010/main">
    <mc:Choice Requires="p14">
      <p:transition spd="slow" p14:dur="2000" advTm="10188"/>
    </mc:Choice>
    <mc:Fallback xmlns="">
      <p:transition spd="slow" advTm="10188"/>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7B68C-EF53-3C42-7EE1-4C7DB8A02ED5}"/>
              </a:ext>
            </a:extLst>
          </p:cNvPr>
          <p:cNvSpPr>
            <a:spLocks noGrp="1"/>
          </p:cNvSpPr>
          <p:nvPr>
            <p:ph type="title"/>
          </p:nvPr>
        </p:nvSpPr>
        <p:spPr/>
        <p:txBody>
          <a:bodyPr/>
          <a:lstStyle/>
          <a:p>
            <a:r>
              <a:rPr lang="en-US"/>
              <a:t>Required Courses for 8</a:t>
            </a:r>
            <a:r>
              <a:rPr lang="en-US" baseline="30000"/>
              <a:t>th</a:t>
            </a:r>
            <a:r>
              <a:rPr lang="en-US"/>
              <a:t> Grade</a:t>
            </a:r>
          </a:p>
        </p:txBody>
      </p:sp>
      <p:sp>
        <p:nvSpPr>
          <p:cNvPr id="3" name="Content Placeholder 2">
            <a:extLst>
              <a:ext uri="{FF2B5EF4-FFF2-40B4-BE49-F238E27FC236}">
                <a16:creationId xmlns:a16="http://schemas.microsoft.com/office/drawing/2014/main" id="{D5936500-D1E0-C1C8-2C26-787B4314EBA3}"/>
              </a:ext>
            </a:extLst>
          </p:cNvPr>
          <p:cNvSpPr>
            <a:spLocks noGrp="1"/>
          </p:cNvSpPr>
          <p:nvPr>
            <p:ph idx="1"/>
          </p:nvPr>
        </p:nvSpPr>
        <p:spPr/>
        <p:txBody>
          <a:bodyPr>
            <a:normAutofit/>
          </a:bodyPr>
          <a:lstStyle/>
          <a:p>
            <a:r>
              <a:rPr lang="en-US"/>
              <a:t>English 				On-Level 	or    AAC</a:t>
            </a:r>
          </a:p>
          <a:p>
            <a:r>
              <a:rPr lang="en-US"/>
              <a:t>U. S. History			On-Level 	or    AAC</a:t>
            </a:r>
          </a:p>
          <a:p>
            <a:r>
              <a:rPr lang="en-US"/>
              <a:t>Math	 or Algebra 1	On-Level 	or    AAC</a:t>
            </a:r>
          </a:p>
          <a:p>
            <a:r>
              <a:rPr lang="en-US"/>
              <a:t>Science				On-Level 	or    AAC</a:t>
            </a:r>
          </a:p>
          <a:p>
            <a:r>
              <a:rPr lang="en-US" sz="2000"/>
              <a:t>P.E. </a:t>
            </a:r>
            <a:r>
              <a:rPr lang="en-US" sz="2000" u="sng"/>
              <a:t>OR</a:t>
            </a:r>
            <a:r>
              <a:rPr lang="en-US" sz="2000"/>
              <a:t> Intro to Dance </a:t>
            </a:r>
            <a:r>
              <a:rPr lang="en-US" sz="2000" u="sng"/>
              <a:t>OR</a:t>
            </a:r>
            <a:r>
              <a:rPr lang="en-US" sz="2000"/>
              <a:t> </a:t>
            </a:r>
            <a:r>
              <a:rPr lang="en-US" sz="2000" err="1"/>
              <a:t>KickStart</a:t>
            </a:r>
            <a:r>
              <a:rPr lang="en-US" sz="2000"/>
              <a:t>	</a:t>
            </a:r>
          </a:p>
          <a:p>
            <a:r>
              <a:rPr lang="en-US"/>
              <a:t>Advisory</a:t>
            </a:r>
          </a:p>
          <a:p>
            <a:endParaRPr lang="en-US"/>
          </a:p>
        </p:txBody>
      </p:sp>
    </p:spTree>
    <p:extLst>
      <p:ext uri="{BB962C8B-B14F-4D97-AF65-F5344CB8AC3E}">
        <p14:creationId xmlns:p14="http://schemas.microsoft.com/office/powerpoint/2010/main" val="3183164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ED60D-9D49-8AD2-1A9D-BB8085DCB856}"/>
              </a:ext>
            </a:extLst>
          </p:cNvPr>
          <p:cNvSpPr>
            <a:spLocks noGrp="1"/>
          </p:cNvSpPr>
          <p:nvPr>
            <p:ph type="title"/>
          </p:nvPr>
        </p:nvSpPr>
        <p:spPr/>
        <p:txBody>
          <a:bodyPr/>
          <a:lstStyle/>
          <a:p>
            <a:r>
              <a:rPr lang="en-US"/>
              <a:t>Course Selection Timeline</a:t>
            </a:r>
          </a:p>
        </p:txBody>
      </p:sp>
      <p:sp>
        <p:nvSpPr>
          <p:cNvPr id="3" name="Content Placeholder 2">
            <a:extLst>
              <a:ext uri="{FF2B5EF4-FFF2-40B4-BE49-F238E27FC236}">
                <a16:creationId xmlns:a16="http://schemas.microsoft.com/office/drawing/2014/main" id="{7AF3AC53-5B54-BD6E-74B3-383AB2FB5965}"/>
              </a:ext>
            </a:extLst>
          </p:cNvPr>
          <p:cNvSpPr>
            <a:spLocks noGrp="1"/>
          </p:cNvSpPr>
          <p:nvPr>
            <p:ph idx="1"/>
          </p:nvPr>
        </p:nvSpPr>
        <p:spPr>
          <a:xfrm>
            <a:off x="1569154" y="2490136"/>
            <a:ext cx="9064981" cy="3594470"/>
          </a:xfrm>
        </p:spPr>
        <p:txBody>
          <a:bodyPr>
            <a:normAutofit fontScale="70000" lnSpcReduction="20000"/>
          </a:bodyPr>
          <a:lstStyle/>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January 13</a:t>
            </a:r>
            <a:r>
              <a:rPr lang="en-US" baseline="30000" dirty="0"/>
              <a:t>th</a:t>
            </a:r>
            <a:r>
              <a:rPr lang="en-US" dirty="0"/>
              <a:t>, 2026: Course Selection Parent Information Night at 6:30</a:t>
            </a:r>
          </a:p>
          <a:p>
            <a:pPr marL="457200" indent="-457200">
              <a:buFont typeface="Arial" panose="020B0604020202020204" pitchFamily="34" charset="0"/>
              <a:buChar char="•"/>
            </a:pPr>
            <a:r>
              <a:rPr lang="en-US" dirty="0"/>
              <a:t>January 20</a:t>
            </a:r>
            <a:r>
              <a:rPr lang="en-US" baseline="30000" dirty="0"/>
              <a:t>th</a:t>
            </a:r>
            <a:r>
              <a:rPr lang="en-US" dirty="0"/>
              <a:t>, 2026: Course selection sheets distributed to students via their History classes </a:t>
            </a:r>
          </a:p>
          <a:p>
            <a:pPr marL="457200" indent="-457200">
              <a:buFont typeface="Arial" panose="020B0604020202020204" pitchFamily="34" charset="0"/>
              <a:buChar char="•"/>
            </a:pPr>
            <a:r>
              <a:rPr lang="en-US" dirty="0"/>
              <a:t>January 23</a:t>
            </a:r>
            <a:r>
              <a:rPr lang="en-US" baseline="30000" dirty="0"/>
              <a:t>rd</a:t>
            </a:r>
            <a:r>
              <a:rPr lang="en-US" dirty="0"/>
              <a:t>, 2026: Completed Course Selection sheets </a:t>
            </a:r>
            <a:r>
              <a:rPr lang="en-US" dirty="0">
                <a:highlight>
                  <a:srgbClr val="FFFF00"/>
                </a:highlight>
              </a:rPr>
              <a:t>with a parent signature</a:t>
            </a:r>
            <a:r>
              <a:rPr lang="en-US" dirty="0"/>
              <a:t> are due back to your student’s History teacher</a:t>
            </a:r>
          </a:p>
          <a:p>
            <a:pPr marL="685800" lvl="1" indent="-457200"/>
            <a:r>
              <a:rPr lang="en-US" dirty="0"/>
              <a:t>Course Selection sheets </a:t>
            </a:r>
            <a:r>
              <a:rPr lang="en-US" u="sng" dirty="0"/>
              <a:t>MUST</a:t>
            </a:r>
            <a:r>
              <a:rPr lang="en-US" dirty="0"/>
              <a:t> be turned in on this date. If not, students </a:t>
            </a:r>
            <a:r>
              <a:rPr lang="en-US" u="sng" dirty="0"/>
              <a:t>will not</a:t>
            </a:r>
            <a:r>
              <a:rPr lang="en-US" dirty="0"/>
              <a:t> be able to input their choices in SchooLinks.</a:t>
            </a:r>
          </a:p>
          <a:p>
            <a:pPr marL="685800" lvl="1" indent="-457200"/>
            <a:r>
              <a:rPr lang="en-US" dirty="0"/>
              <a:t>Failure to turn in a course selection sheet may result in your Counselor selecting your classes for the 26-27 school year</a:t>
            </a:r>
          </a:p>
          <a:p>
            <a:pPr marL="457200" indent="-457200">
              <a:buFont typeface="Arial" panose="020B0604020202020204" pitchFamily="34" charset="0"/>
              <a:buChar char="•"/>
            </a:pPr>
            <a:r>
              <a:rPr lang="en-US" dirty="0"/>
              <a:t>January 27 – 29, 2026: Course Selection Input via your student’s History classes</a:t>
            </a:r>
          </a:p>
          <a:p>
            <a:pPr marL="457200" indent="-457200">
              <a:buFont typeface="Arial" panose="020B0604020202020204" pitchFamily="34" charset="0"/>
              <a:buChar char="•"/>
            </a:pPr>
            <a:r>
              <a:rPr lang="en-US" dirty="0"/>
              <a:t>Course Verification Window: March 3</a:t>
            </a:r>
            <a:r>
              <a:rPr lang="en-US" baseline="30000" dirty="0"/>
              <a:t>rd</a:t>
            </a:r>
            <a:r>
              <a:rPr lang="en-US" dirty="0"/>
              <a:t> – 5</a:t>
            </a:r>
            <a:r>
              <a:rPr lang="en-US" baseline="30000" dirty="0"/>
              <a:t>th</a:t>
            </a:r>
            <a:r>
              <a:rPr lang="en-US" dirty="0"/>
              <a:t> in Skyward Family Access</a:t>
            </a:r>
          </a:p>
          <a:p>
            <a:pPr marL="914400" lvl="1" indent="-457200">
              <a:buFont typeface="Arial" panose="020B0604020202020204" pitchFamily="34" charset="0"/>
              <a:buChar char="•"/>
            </a:pPr>
            <a:r>
              <a:rPr lang="en-US" dirty="0"/>
              <a:t>This will be the final time for parents/students to review your course selection and make changes before the 2026-27 school year.</a:t>
            </a:r>
          </a:p>
          <a:p>
            <a:pPr marL="0" indent="0">
              <a:buNone/>
            </a:pPr>
            <a:endParaRPr lang="en-US" dirty="0"/>
          </a:p>
        </p:txBody>
      </p:sp>
    </p:spTree>
    <p:extLst>
      <p:ext uri="{BB962C8B-B14F-4D97-AF65-F5344CB8AC3E}">
        <p14:creationId xmlns:p14="http://schemas.microsoft.com/office/powerpoint/2010/main" val="25022084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483A8-BC0F-F849-8B7A-5DDA7BA8DB8E}"/>
              </a:ext>
            </a:extLst>
          </p:cNvPr>
          <p:cNvSpPr>
            <a:spLocks noGrp="1"/>
          </p:cNvSpPr>
          <p:nvPr>
            <p:ph type="title"/>
          </p:nvPr>
        </p:nvSpPr>
        <p:spPr/>
        <p:txBody>
          <a:bodyPr/>
          <a:lstStyle/>
          <a:p>
            <a:r>
              <a:rPr lang="en-US">
                <a:solidFill>
                  <a:schemeClr val="accent1">
                    <a:lumMod val="75000"/>
                  </a:schemeClr>
                </a:solidFill>
              </a:rPr>
              <a:t>Is an AAC Class Right for My Child?</a:t>
            </a:r>
            <a:endParaRPr lang="en-US"/>
          </a:p>
        </p:txBody>
      </p:sp>
      <p:sp>
        <p:nvSpPr>
          <p:cNvPr id="3" name="Content Placeholder 2">
            <a:extLst>
              <a:ext uri="{FF2B5EF4-FFF2-40B4-BE49-F238E27FC236}">
                <a16:creationId xmlns:a16="http://schemas.microsoft.com/office/drawing/2014/main" id="{292F4503-0284-A3C8-EB9D-616157D6CE70}"/>
              </a:ext>
            </a:extLst>
          </p:cNvPr>
          <p:cNvSpPr>
            <a:spLocks noGrp="1"/>
          </p:cNvSpPr>
          <p:nvPr>
            <p:ph idx="1"/>
          </p:nvPr>
        </p:nvSpPr>
        <p:spPr/>
        <p:txBody>
          <a:bodyPr/>
          <a:lstStyle/>
          <a:p>
            <a:r>
              <a:rPr lang="en-US">
                <a:solidFill>
                  <a:schemeClr val="tx1"/>
                </a:solidFill>
              </a:rPr>
              <a:t>Advanced Academic Curriculum (AAC) courses </a:t>
            </a:r>
            <a:r>
              <a:rPr lang="en-US">
                <a:solidFill>
                  <a:schemeClr val="accent1">
                    <a:lumMod val="75000"/>
                  </a:schemeClr>
                </a:solidFill>
              </a:rPr>
              <a:t>add depth and rigor.</a:t>
            </a:r>
          </a:p>
          <a:p>
            <a:r>
              <a:rPr lang="en-US"/>
              <a:t>AAC courses are </a:t>
            </a:r>
            <a:r>
              <a:rPr lang="en-US">
                <a:solidFill>
                  <a:schemeClr val="accent1">
                    <a:lumMod val="75000"/>
                  </a:schemeClr>
                </a:solidFill>
              </a:rPr>
              <a:t>demanding of time</a:t>
            </a:r>
            <a:r>
              <a:rPr lang="en-US"/>
              <a:t>. </a:t>
            </a:r>
          </a:p>
          <a:p>
            <a:r>
              <a:rPr lang="en-US"/>
              <a:t>The </a:t>
            </a:r>
            <a:r>
              <a:rPr lang="en-US">
                <a:solidFill>
                  <a:schemeClr val="accent1">
                    <a:lumMod val="75000"/>
                  </a:schemeClr>
                </a:solidFill>
              </a:rPr>
              <a:t>pacing of some AAC courses is very fast</a:t>
            </a:r>
            <a:r>
              <a:rPr lang="en-US"/>
              <a:t>. If your child generally picks up new learning quickly, AAC may be a good fit. If your child generally needs a few interventions before picking up new material, a non- AAC course may be more appropriate for them.</a:t>
            </a:r>
          </a:p>
        </p:txBody>
      </p:sp>
    </p:spTree>
    <p:extLst>
      <p:ext uri="{BB962C8B-B14F-4D97-AF65-F5344CB8AC3E}">
        <p14:creationId xmlns:p14="http://schemas.microsoft.com/office/powerpoint/2010/main" val="15073270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49C117F-F390-437B-ADB0-57E87EFF34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10" name="Picture 9">
              <a:extLst>
                <a:ext uri="{FF2B5EF4-FFF2-40B4-BE49-F238E27FC236}">
                  <a16:creationId xmlns:a16="http://schemas.microsoft.com/office/drawing/2014/main" id="{A7EF42F8-2417-49A6-95CE-DE9503B0AA6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1" name="Rectangle 10">
              <a:extLst>
                <a:ext uri="{FF2B5EF4-FFF2-40B4-BE49-F238E27FC236}">
                  <a16:creationId xmlns:a16="http://schemas.microsoft.com/office/drawing/2014/main" id="{AC6F623B-2003-4AED-B02F-541A150EC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2" name="Picture 11">
              <a:extLst>
                <a:ext uri="{FF2B5EF4-FFF2-40B4-BE49-F238E27FC236}">
                  <a16:creationId xmlns:a16="http://schemas.microsoft.com/office/drawing/2014/main" id="{CD11837A-4F3D-419F-ACE2-E80B1EA2846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13" name="Picture 12">
              <a:extLst>
                <a:ext uri="{FF2B5EF4-FFF2-40B4-BE49-F238E27FC236}">
                  <a16:creationId xmlns:a16="http://schemas.microsoft.com/office/drawing/2014/main" id="{B9411D1A-7E2C-4A36-BE32-BF7A8E13072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15" name="Straight Connector 14">
            <a:extLst>
              <a:ext uri="{FF2B5EF4-FFF2-40B4-BE49-F238E27FC236}">
                <a16:creationId xmlns:a16="http://schemas.microsoft.com/office/drawing/2014/main" id="{20742BC3-654B-4E41-9A6A-73A42E47763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p:nvSpPr>
          <p:cNvPr id="17" name="Rectangle 16">
            <a:extLst>
              <a:ext uri="{FF2B5EF4-FFF2-40B4-BE49-F238E27FC236}">
                <a16:creationId xmlns:a16="http://schemas.microsoft.com/office/drawing/2014/main" id="{1CD07172-CD61-45EB-BEE3-F644503E5C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EADA5DB-ED12-413A-AAB5-6A8D1152E6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90"/>
            <a:ext cx="3823215" cy="5883295"/>
          </a:xfrm>
          <a:prstGeom prst="rect">
            <a:avLst/>
          </a:prstGeom>
          <a:blipFill dpi="0" rotWithShape="1">
            <a:blip r:embed="rId4"/>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BA45E5C-ACB9-49E8-B4DB-5255C2376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2"/>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826852" y="872061"/>
            <a:ext cx="3073940" cy="3436688"/>
          </a:xfrm>
        </p:spPr>
        <p:txBody>
          <a:bodyPr vert="horz" lIns="91440" tIns="45720" rIns="91440" bIns="45720" rtlCol="0" anchor="b">
            <a:normAutofit/>
          </a:bodyPr>
          <a:lstStyle/>
          <a:p>
            <a:r>
              <a:rPr lang="en-US" sz="4400">
                <a:solidFill>
                  <a:srgbClr val="262626"/>
                </a:solidFill>
              </a:rPr>
              <a:t>8</a:t>
            </a:r>
            <a:r>
              <a:rPr lang="en-US" sz="4400" baseline="30000">
                <a:solidFill>
                  <a:srgbClr val="262626"/>
                </a:solidFill>
              </a:rPr>
              <a:t>th</a:t>
            </a:r>
            <a:r>
              <a:rPr lang="en-US" sz="4400">
                <a:solidFill>
                  <a:srgbClr val="262626"/>
                </a:solidFill>
              </a:rPr>
              <a:t> Grade Course Selection Form</a:t>
            </a:r>
          </a:p>
        </p:txBody>
      </p:sp>
      <p:sp useBgFill="1">
        <p:nvSpPr>
          <p:cNvPr id="23" name="Rectangle 22">
            <a:extLst>
              <a:ext uri="{FF2B5EF4-FFF2-40B4-BE49-F238E27FC236}">
                <a16:creationId xmlns:a16="http://schemas.microsoft.com/office/drawing/2014/main" id="{857E618C-1D7B-4A51-90C1-6106CD8A1A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491" y="0"/>
            <a:ext cx="7396509"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9ECFAA0-D0C1-DD5B-994E-ADB0DE8E7525}"/>
              </a:ext>
            </a:extLst>
          </p:cNvPr>
          <p:cNvPicPr>
            <a:picLocks noChangeAspect="1"/>
          </p:cNvPicPr>
          <p:nvPr/>
        </p:nvPicPr>
        <p:blipFill>
          <a:blip r:embed="rId5"/>
          <a:stretch>
            <a:fillRect/>
          </a:stretch>
        </p:blipFill>
        <p:spPr>
          <a:xfrm>
            <a:off x="6194982" y="264240"/>
            <a:ext cx="5002601" cy="6379385"/>
          </a:xfrm>
          <a:prstGeom prst="rect">
            <a:avLst/>
          </a:prstGeom>
        </p:spPr>
      </p:pic>
    </p:spTree>
    <p:extLst>
      <p:ext uri="{BB962C8B-B14F-4D97-AF65-F5344CB8AC3E}">
        <p14:creationId xmlns:p14="http://schemas.microsoft.com/office/powerpoint/2010/main" val="3254882727"/>
      </p:ext>
    </p:extLst>
  </p:cSld>
  <p:clrMapOvr>
    <a:masterClrMapping/>
  </p:clrMapOvr>
  <mc:AlternateContent xmlns:mc="http://schemas.openxmlformats.org/markup-compatibility/2006" xmlns:p14="http://schemas.microsoft.com/office/powerpoint/2010/main">
    <mc:Choice Requires="p14">
      <p:transition spd="slow" p14:dur="2000" advTm="16136"/>
    </mc:Choice>
    <mc:Fallback xmlns="">
      <p:transition spd="slow" advTm="16136"/>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Demographic Information</a:t>
            </a:r>
          </a:p>
        </p:txBody>
      </p:sp>
      <p:pic>
        <p:nvPicPr>
          <p:cNvPr id="5" name="Picture 4">
            <a:extLst>
              <a:ext uri="{FF2B5EF4-FFF2-40B4-BE49-F238E27FC236}">
                <a16:creationId xmlns:a16="http://schemas.microsoft.com/office/drawing/2014/main" id="{F07AA3F2-9D44-3A98-5FCE-D177DFA014C4}"/>
              </a:ext>
            </a:extLst>
          </p:cNvPr>
          <p:cNvPicPr>
            <a:picLocks noChangeAspect="1"/>
          </p:cNvPicPr>
          <p:nvPr/>
        </p:nvPicPr>
        <p:blipFill>
          <a:blip r:embed="rId2"/>
          <a:stretch>
            <a:fillRect/>
          </a:stretch>
        </p:blipFill>
        <p:spPr>
          <a:xfrm>
            <a:off x="1468592" y="2817719"/>
            <a:ext cx="9254815" cy="2682128"/>
          </a:xfrm>
          <a:prstGeom prst="rect">
            <a:avLst/>
          </a:prstGeom>
        </p:spPr>
      </p:pic>
    </p:spTree>
    <p:extLst>
      <p:ext uri="{BB962C8B-B14F-4D97-AF65-F5344CB8AC3E}">
        <p14:creationId xmlns:p14="http://schemas.microsoft.com/office/powerpoint/2010/main" val="1181488534"/>
      </p:ext>
    </p:extLst>
  </p:cSld>
  <p:clrMapOvr>
    <a:masterClrMapping/>
  </p:clrMapOvr>
  <mc:AlternateContent xmlns:mc="http://schemas.openxmlformats.org/markup-compatibility/2006" xmlns:p14="http://schemas.microsoft.com/office/powerpoint/2010/main">
    <mc:Choice Requires="p14">
      <p:transition spd="slow" p14:dur="2000" advTm="16136"/>
    </mc:Choice>
    <mc:Fallback xmlns="">
      <p:transition spd="slow" advTm="16136"/>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80854" y="4764048"/>
            <a:ext cx="7162800" cy="553998"/>
          </a:xfrm>
          <a:prstGeom prst="rect">
            <a:avLst/>
          </a:prstGeom>
          <a:noFill/>
        </p:spPr>
        <p:txBody>
          <a:bodyPr wrap="square" rtlCol="0">
            <a:spAutoFit/>
          </a:bodyPr>
          <a:lstStyle/>
          <a:p>
            <a:pPr marL="285750" indent="-285750">
              <a:buFont typeface="Wingdings" panose="05000000000000000000" pitchFamily="2" charset="2"/>
              <a:buChar char="v"/>
            </a:pPr>
            <a:r>
              <a:rPr lang="en-US" sz="3000">
                <a:solidFill>
                  <a:prstClr val="black"/>
                </a:solidFill>
                <a:latin typeface="Garamond" panose="02020404030301010803"/>
              </a:rPr>
              <a:t>Algebra I is a course for high school credit.</a:t>
            </a:r>
          </a:p>
        </p:txBody>
      </p:sp>
      <p:sp>
        <p:nvSpPr>
          <p:cNvPr id="5" name="TextBox 4">
            <a:extLst>
              <a:ext uri="{FF2B5EF4-FFF2-40B4-BE49-F238E27FC236}">
                <a16:creationId xmlns:a16="http://schemas.microsoft.com/office/drawing/2014/main" id="{3C2F894D-D207-13C1-B896-46834E6FF107}"/>
              </a:ext>
            </a:extLst>
          </p:cNvPr>
          <p:cNvSpPr txBox="1"/>
          <p:nvPr/>
        </p:nvSpPr>
        <p:spPr>
          <a:xfrm>
            <a:off x="3842327" y="775855"/>
            <a:ext cx="4839855" cy="584775"/>
          </a:xfrm>
          <a:prstGeom prst="rect">
            <a:avLst/>
          </a:prstGeom>
          <a:noFill/>
        </p:spPr>
        <p:txBody>
          <a:bodyPr wrap="square" rtlCol="0">
            <a:spAutoFit/>
          </a:bodyPr>
          <a:lstStyle/>
          <a:p>
            <a:pPr algn="ctr"/>
            <a:r>
              <a:rPr lang="en-US" sz="3200" b="1" u="sng"/>
              <a:t>Required Courses</a:t>
            </a:r>
          </a:p>
        </p:txBody>
      </p:sp>
      <p:sp>
        <p:nvSpPr>
          <p:cNvPr id="7" name="TextBox 6">
            <a:extLst>
              <a:ext uri="{FF2B5EF4-FFF2-40B4-BE49-F238E27FC236}">
                <a16:creationId xmlns:a16="http://schemas.microsoft.com/office/drawing/2014/main" id="{A475375D-052C-006A-F502-FA26D148D541}"/>
              </a:ext>
            </a:extLst>
          </p:cNvPr>
          <p:cNvSpPr txBox="1"/>
          <p:nvPr/>
        </p:nvSpPr>
        <p:spPr>
          <a:xfrm>
            <a:off x="1556299" y="5433347"/>
            <a:ext cx="9554198" cy="923330"/>
          </a:xfrm>
          <a:prstGeom prst="rect">
            <a:avLst/>
          </a:prstGeom>
          <a:noFill/>
        </p:spPr>
        <p:txBody>
          <a:bodyPr wrap="square">
            <a:spAutoFit/>
          </a:bodyPr>
          <a:lstStyle/>
          <a:p>
            <a:pPr algn="ctr"/>
            <a:r>
              <a:rPr lang="en-US" sz="1800"/>
              <a:t>**Please note: If your student is interested in taking Algebra 1 but </a:t>
            </a:r>
            <a:r>
              <a:rPr lang="en-US"/>
              <a:t>is</a:t>
            </a:r>
            <a:r>
              <a:rPr lang="en-US" sz="1800"/>
              <a:t> not currently in 7</a:t>
            </a:r>
            <a:r>
              <a:rPr lang="en-US" sz="1800" baseline="30000"/>
              <a:t>th</a:t>
            </a:r>
            <a:r>
              <a:rPr lang="en-US" sz="1800"/>
              <a:t> grade </a:t>
            </a:r>
            <a:r>
              <a:rPr lang="en-US"/>
              <a:t>AAC</a:t>
            </a:r>
            <a:r>
              <a:rPr lang="en-US" sz="1800"/>
              <a:t> math </a:t>
            </a:r>
            <a:r>
              <a:rPr lang="en-US"/>
              <a:t>they</a:t>
            </a:r>
            <a:r>
              <a:rPr lang="en-US" sz="1800"/>
              <a:t> </a:t>
            </a:r>
            <a:r>
              <a:rPr lang="en-US" sz="1800" u="sng"/>
              <a:t>must</a:t>
            </a:r>
            <a:r>
              <a:rPr lang="en-US" sz="1800"/>
              <a:t> take and pass a credit by exam for 8</a:t>
            </a:r>
            <a:r>
              <a:rPr lang="en-US" sz="1800" baseline="30000"/>
              <a:t>th</a:t>
            </a:r>
            <a:r>
              <a:rPr lang="en-US" sz="1800"/>
              <a:t> grade math to be registered for the course. Additional details about registration will come after spring break. </a:t>
            </a:r>
          </a:p>
        </p:txBody>
      </p:sp>
      <p:pic>
        <p:nvPicPr>
          <p:cNvPr id="6" name="Picture 5">
            <a:extLst>
              <a:ext uri="{FF2B5EF4-FFF2-40B4-BE49-F238E27FC236}">
                <a16:creationId xmlns:a16="http://schemas.microsoft.com/office/drawing/2014/main" id="{3D21E35A-ECBE-4447-9F56-BF627BA483C5}"/>
              </a:ext>
            </a:extLst>
          </p:cNvPr>
          <p:cNvPicPr>
            <a:picLocks noChangeAspect="1"/>
          </p:cNvPicPr>
          <p:nvPr/>
        </p:nvPicPr>
        <p:blipFill>
          <a:blip r:embed="rId2"/>
          <a:stretch>
            <a:fillRect/>
          </a:stretch>
        </p:blipFill>
        <p:spPr>
          <a:xfrm>
            <a:off x="1945756" y="1530935"/>
            <a:ext cx="8775283" cy="3117812"/>
          </a:xfrm>
          <a:prstGeom prst="rect">
            <a:avLst/>
          </a:prstGeom>
        </p:spPr>
      </p:pic>
    </p:spTree>
    <p:extLst>
      <p:ext uri="{BB962C8B-B14F-4D97-AF65-F5344CB8AC3E}">
        <p14:creationId xmlns:p14="http://schemas.microsoft.com/office/powerpoint/2010/main" val="33854931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A6526C8-A97D-ABF3-EB33-0560AC4625BB}"/>
              </a:ext>
            </a:extLst>
          </p:cNvPr>
          <p:cNvSpPr txBox="1"/>
          <p:nvPr/>
        </p:nvSpPr>
        <p:spPr>
          <a:xfrm>
            <a:off x="4119418" y="701964"/>
            <a:ext cx="4174837" cy="461665"/>
          </a:xfrm>
          <a:prstGeom prst="rect">
            <a:avLst/>
          </a:prstGeom>
          <a:noFill/>
        </p:spPr>
        <p:txBody>
          <a:bodyPr wrap="square" rtlCol="0">
            <a:spAutoFit/>
          </a:bodyPr>
          <a:lstStyle/>
          <a:p>
            <a:pPr algn="ctr"/>
            <a:r>
              <a:rPr lang="en-US" sz="2400" b="1" u="sng"/>
              <a:t>Electives</a:t>
            </a:r>
          </a:p>
        </p:txBody>
      </p:sp>
      <p:sp>
        <p:nvSpPr>
          <p:cNvPr id="5" name="TextBox 4">
            <a:extLst>
              <a:ext uri="{FF2B5EF4-FFF2-40B4-BE49-F238E27FC236}">
                <a16:creationId xmlns:a16="http://schemas.microsoft.com/office/drawing/2014/main" id="{E9875EDC-E65C-0CD1-B12A-C5D2D3FED724}"/>
              </a:ext>
            </a:extLst>
          </p:cNvPr>
          <p:cNvSpPr txBox="1"/>
          <p:nvPr/>
        </p:nvSpPr>
        <p:spPr>
          <a:xfrm>
            <a:off x="1162227" y="2762428"/>
            <a:ext cx="2332872" cy="923330"/>
          </a:xfrm>
          <a:prstGeom prst="rect">
            <a:avLst/>
          </a:prstGeom>
          <a:noFill/>
        </p:spPr>
        <p:txBody>
          <a:bodyPr wrap="square" rtlCol="0">
            <a:spAutoFit/>
          </a:bodyPr>
          <a:lstStyle/>
          <a:p>
            <a:r>
              <a:rPr lang="en-US"/>
              <a:t>Number elective choices in order of preference: 1,2,3,4,5</a:t>
            </a:r>
          </a:p>
        </p:txBody>
      </p:sp>
      <p:pic>
        <p:nvPicPr>
          <p:cNvPr id="3" name="Picture 2">
            <a:extLst>
              <a:ext uri="{FF2B5EF4-FFF2-40B4-BE49-F238E27FC236}">
                <a16:creationId xmlns:a16="http://schemas.microsoft.com/office/drawing/2014/main" id="{78C7B570-833B-CBF1-62D0-EEA1F4D4ADBA}"/>
              </a:ext>
            </a:extLst>
          </p:cNvPr>
          <p:cNvPicPr>
            <a:picLocks noChangeAspect="1"/>
          </p:cNvPicPr>
          <p:nvPr/>
        </p:nvPicPr>
        <p:blipFill>
          <a:blip r:embed="rId2"/>
          <a:stretch>
            <a:fillRect/>
          </a:stretch>
        </p:blipFill>
        <p:spPr>
          <a:xfrm>
            <a:off x="3114708" y="1440497"/>
            <a:ext cx="8111258" cy="4490522"/>
          </a:xfrm>
          <a:prstGeom prst="rect">
            <a:avLst/>
          </a:prstGeom>
        </p:spPr>
      </p:pic>
    </p:spTree>
    <p:extLst>
      <p:ext uri="{BB962C8B-B14F-4D97-AF65-F5344CB8AC3E}">
        <p14:creationId xmlns:p14="http://schemas.microsoft.com/office/powerpoint/2010/main" val="16406865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E8B1120-3F5C-C656-B672-8DCB35A3D770}"/>
              </a:ext>
            </a:extLst>
          </p:cNvPr>
          <p:cNvSpPr txBox="1"/>
          <p:nvPr/>
        </p:nvSpPr>
        <p:spPr>
          <a:xfrm>
            <a:off x="3247402" y="821345"/>
            <a:ext cx="5434780" cy="400110"/>
          </a:xfrm>
          <a:prstGeom prst="rect">
            <a:avLst/>
          </a:prstGeom>
          <a:noFill/>
        </p:spPr>
        <p:txBody>
          <a:bodyPr wrap="square" rtlCol="0">
            <a:spAutoFit/>
          </a:bodyPr>
          <a:lstStyle/>
          <a:p>
            <a:pPr algn="ctr"/>
            <a:r>
              <a:rPr lang="en-US" sz="2000" b="1"/>
              <a:t>Student and Parent Signatures are required.</a:t>
            </a:r>
          </a:p>
        </p:txBody>
      </p:sp>
      <p:pic>
        <p:nvPicPr>
          <p:cNvPr id="5" name="Picture 4">
            <a:extLst>
              <a:ext uri="{FF2B5EF4-FFF2-40B4-BE49-F238E27FC236}">
                <a16:creationId xmlns:a16="http://schemas.microsoft.com/office/drawing/2014/main" id="{5E9290E8-18BE-922D-2B02-D163644FD302}"/>
              </a:ext>
            </a:extLst>
          </p:cNvPr>
          <p:cNvPicPr>
            <a:picLocks noChangeAspect="1"/>
          </p:cNvPicPr>
          <p:nvPr/>
        </p:nvPicPr>
        <p:blipFill>
          <a:blip r:embed="rId2"/>
          <a:stretch>
            <a:fillRect/>
          </a:stretch>
        </p:blipFill>
        <p:spPr>
          <a:xfrm>
            <a:off x="1362553" y="2991508"/>
            <a:ext cx="9258067" cy="694759"/>
          </a:xfrm>
          <a:prstGeom prst="rect">
            <a:avLst/>
          </a:prstGeom>
        </p:spPr>
      </p:pic>
    </p:spTree>
    <p:extLst>
      <p:ext uri="{BB962C8B-B14F-4D97-AF65-F5344CB8AC3E}">
        <p14:creationId xmlns:p14="http://schemas.microsoft.com/office/powerpoint/2010/main" val="16951360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575D7A7-3C36-4508-9BC6-70A93BD3C4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13" name="Picture 12">
              <a:extLst>
                <a:ext uri="{FF2B5EF4-FFF2-40B4-BE49-F238E27FC236}">
                  <a16:creationId xmlns:a16="http://schemas.microsoft.com/office/drawing/2014/main" id="{BC964A0D-06B7-4C16-AC9F-20ADDA8059E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4" name="Rectangle 13">
              <a:extLst>
                <a:ext uri="{FF2B5EF4-FFF2-40B4-BE49-F238E27FC236}">
                  <a16:creationId xmlns:a16="http://schemas.microsoft.com/office/drawing/2014/main" id="{F5703F5C-55DF-45CD-BC3F-3BE8F1033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5" name="Picture 14">
              <a:extLst>
                <a:ext uri="{FF2B5EF4-FFF2-40B4-BE49-F238E27FC236}">
                  <a16:creationId xmlns:a16="http://schemas.microsoft.com/office/drawing/2014/main" id="{A8C7134F-70F9-4826-A97E-9B39AEA08F5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16" name="Picture 15">
              <a:extLst>
                <a:ext uri="{FF2B5EF4-FFF2-40B4-BE49-F238E27FC236}">
                  <a16:creationId xmlns:a16="http://schemas.microsoft.com/office/drawing/2014/main" id="{39351E73-B6DD-4B56-8EE9-C16B5711C46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18" name="Straight Connector 17">
            <a:extLst>
              <a:ext uri="{FF2B5EF4-FFF2-40B4-BE49-F238E27FC236}">
                <a16:creationId xmlns:a16="http://schemas.microsoft.com/office/drawing/2014/main" id="{AE446D0E-6531-40B7-A182-FB860243977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20" name="Rectangle 19">
            <a:extLst>
              <a:ext uri="{FF2B5EF4-FFF2-40B4-BE49-F238E27FC236}">
                <a16:creationId xmlns:a16="http://schemas.microsoft.com/office/drawing/2014/main" id="{D59C2C63-D709-4949-9465-29A52CBEDD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EFD2038-15D6-4003-8350-AFEC394EEF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920" y="1399880"/>
            <a:ext cx="7808159" cy="4103960"/>
          </a:xfrm>
          <a:prstGeom prst="rect">
            <a:avLst/>
          </a:prstGeom>
          <a:solidFill>
            <a:schemeClr val="tx2">
              <a:lumMod val="90000"/>
              <a:lumOff val="10000"/>
            </a:schemeClr>
          </a:solid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8CF519C2-F6BE-41BE-A50E-54B98359C9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solidFill>
              <a:schemeClr val="accent1"/>
            </a:solidFill>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grpSp>
        <p:nvGrpSpPr>
          <p:cNvPr id="26" name="Group 25">
            <a:extLst>
              <a:ext uri="{FF2B5EF4-FFF2-40B4-BE49-F238E27FC236}">
                <a16:creationId xmlns:a16="http://schemas.microsoft.com/office/drawing/2014/main" id="{7767AD93-AD3E-4C62-97D5-E54E14B2EAD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3631"/>
            <a:ext cx="12231160" cy="659658"/>
            <a:chOff x="-16934" y="3123631"/>
            <a:chExt cx="12231160" cy="659658"/>
          </a:xfrm>
        </p:grpSpPr>
        <p:sp>
          <p:nvSpPr>
            <p:cNvPr id="27" name="Rounded Rectangle 17">
              <a:extLst>
                <a:ext uri="{FF2B5EF4-FFF2-40B4-BE49-F238E27FC236}">
                  <a16:creationId xmlns:a16="http://schemas.microsoft.com/office/drawing/2014/main" id="{AA443E8D-EC07-4B8F-B370-2A1153F350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30976" y="312363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841F0AA1-D12D-4FDB-BF66-D9398ED9303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6934" y="3145536"/>
              <a:ext cx="2478024" cy="612648"/>
            </a:xfrm>
            <a:prstGeom prst="rect">
              <a:avLst/>
            </a:prstGeom>
          </p:spPr>
        </p:pic>
        <p:sp>
          <p:nvSpPr>
            <p:cNvPr id="29" name="Rounded Rectangle 20">
              <a:extLst>
                <a:ext uri="{FF2B5EF4-FFF2-40B4-BE49-F238E27FC236}">
                  <a16:creationId xmlns:a16="http://schemas.microsoft.com/office/drawing/2014/main" id="{E2B949DE-0178-4942-80DE-811C1AA4F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17803" y="312492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a:extLst>
                <a:ext uri="{FF2B5EF4-FFF2-40B4-BE49-F238E27FC236}">
                  <a16:creationId xmlns:a16="http://schemas.microsoft.com/office/drawing/2014/main" id="{284AA86D-EAE1-4E3F-A54C-7F1E390B6DF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9736202" y="3145536"/>
              <a:ext cx="2478024" cy="612648"/>
            </a:xfrm>
            <a:prstGeom prst="rect">
              <a:avLst/>
            </a:prstGeom>
          </p:spPr>
        </p:pic>
      </p:grpSp>
      <p:sp>
        <p:nvSpPr>
          <p:cNvPr id="6" name="Title 5"/>
          <p:cNvSpPr>
            <a:spLocks noGrp="1"/>
          </p:cNvSpPr>
          <p:nvPr>
            <p:ph type="title"/>
          </p:nvPr>
        </p:nvSpPr>
        <p:spPr>
          <a:xfrm>
            <a:off x="2692398" y="1871131"/>
            <a:ext cx="6815669" cy="1515533"/>
          </a:xfrm>
        </p:spPr>
        <p:txBody>
          <a:bodyPr vert="horz" lIns="91440" tIns="45720" rIns="91440" bIns="45720" rtlCol="0" anchor="b">
            <a:normAutofit/>
          </a:bodyPr>
          <a:lstStyle/>
          <a:p>
            <a:r>
              <a:rPr lang="en-US" sz="5400">
                <a:solidFill>
                  <a:schemeClr val="bg1"/>
                </a:solidFill>
              </a:rPr>
              <a:t>Additional Electives </a:t>
            </a:r>
          </a:p>
        </p:txBody>
      </p:sp>
      <p:sp>
        <p:nvSpPr>
          <p:cNvPr id="7" name="Text Placeholder 6"/>
          <p:cNvSpPr>
            <a:spLocks noGrp="1"/>
          </p:cNvSpPr>
          <p:nvPr>
            <p:ph type="body" idx="1"/>
          </p:nvPr>
        </p:nvSpPr>
        <p:spPr>
          <a:xfrm>
            <a:off x="2692398" y="3657597"/>
            <a:ext cx="6815669" cy="1320802"/>
          </a:xfrm>
        </p:spPr>
        <p:txBody>
          <a:bodyPr vert="horz" lIns="91440" tIns="45720" rIns="91440" bIns="45720" rtlCol="0" anchor="t">
            <a:normAutofit/>
          </a:bodyPr>
          <a:lstStyle/>
          <a:p>
            <a:endParaRPr lang="en-US" sz="2100">
              <a:solidFill>
                <a:schemeClr val="bg1"/>
              </a:solidFill>
            </a:endParaRPr>
          </a:p>
        </p:txBody>
      </p:sp>
      <p:cxnSp>
        <p:nvCxnSpPr>
          <p:cNvPr id="32" name="Straight Connector 31">
            <a:extLst>
              <a:ext uri="{FF2B5EF4-FFF2-40B4-BE49-F238E27FC236}">
                <a16:creationId xmlns:a16="http://schemas.microsoft.com/office/drawing/2014/main" id="{0772CE55-4C36-44F1-A9BD-379BEB8431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849266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640B681A-85FB-4107-95F9-A4904199E20D}"/>
              </a:ext>
            </a:extLst>
          </p:cNvPr>
          <p:cNvSpPr>
            <a:spLocks noGrp="1"/>
          </p:cNvSpPr>
          <p:nvPr>
            <p:ph type="title"/>
          </p:nvPr>
        </p:nvSpPr>
        <p:spPr>
          <a:xfrm>
            <a:off x="952108" y="954756"/>
            <a:ext cx="2730414" cy="4946003"/>
          </a:xfrm>
        </p:spPr>
        <p:txBody>
          <a:bodyPr>
            <a:normAutofit/>
          </a:bodyPr>
          <a:lstStyle/>
          <a:p>
            <a:r>
              <a:rPr lang="en-US" sz="3700">
                <a:solidFill>
                  <a:srgbClr val="FFFFFF"/>
                </a:solidFill>
              </a:rPr>
              <a:t>Intro to Broadcasting 8</a:t>
            </a:r>
          </a:p>
        </p:txBody>
      </p:sp>
      <p:sp>
        <p:nvSpPr>
          <p:cNvPr id="14" name="Rectangle 13">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4F7208F-FC1C-4C54-A159-919056BBF019}"/>
              </a:ext>
            </a:extLst>
          </p:cNvPr>
          <p:cNvSpPr>
            <a:spLocks noGrp="1"/>
          </p:cNvSpPr>
          <p:nvPr>
            <p:ph idx="1"/>
          </p:nvPr>
        </p:nvSpPr>
        <p:spPr>
          <a:xfrm>
            <a:off x="5140934" y="469900"/>
            <a:ext cx="5953630" cy="5405968"/>
          </a:xfrm>
        </p:spPr>
        <p:txBody>
          <a:bodyPr anchor="ctr">
            <a:normAutofit/>
          </a:bodyPr>
          <a:lstStyle/>
          <a:p>
            <a:pPr>
              <a:buFont typeface="Wingdings" panose="05000000000000000000" pitchFamily="2" charset="2"/>
              <a:buChar char="v"/>
            </a:pPr>
            <a:r>
              <a:rPr lang="en-US"/>
              <a:t>An introduction to basic graphic design elements for digital media, along with video and audio production techniques will be applied to various project-based learning. Students will be introduced to creating, editing, and directing videos for school-wide communications.</a:t>
            </a:r>
          </a:p>
        </p:txBody>
      </p:sp>
    </p:spTree>
    <p:extLst>
      <p:ext uri="{BB962C8B-B14F-4D97-AF65-F5344CB8AC3E}">
        <p14:creationId xmlns:p14="http://schemas.microsoft.com/office/powerpoint/2010/main" val="4262775706"/>
      </p:ext>
    </p:extLst>
  </p:cSld>
  <p:clrMapOvr>
    <a:masterClrMapping/>
  </p:clrMapOvr>
  <mc:AlternateContent xmlns:mc="http://schemas.openxmlformats.org/markup-compatibility/2006" xmlns:p14="http://schemas.microsoft.com/office/powerpoint/2010/main">
    <mc:Choice Requires="p14">
      <p:transition spd="slow" p14:dur="2000" advTm="18184"/>
    </mc:Choice>
    <mc:Fallback xmlns="">
      <p:transition spd="slow" advTm="18184"/>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640B681A-85FB-4107-95F9-A4904199E20D}"/>
              </a:ext>
            </a:extLst>
          </p:cNvPr>
          <p:cNvSpPr>
            <a:spLocks noGrp="1"/>
          </p:cNvSpPr>
          <p:nvPr>
            <p:ph type="title"/>
          </p:nvPr>
        </p:nvSpPr>
        <p:spPr>
          <a:xfrm>
            <a:off x="952108" y="954756"/>
            <a:ext cx="2730414" cy="4946003"/>
          </a:xfrm>
        </p:spPr>
        <p:txBody>
          <a:bodyPr>
            <a:normAutofit/>
          </a:bodyPr>
          <a:lstStyle/>
          <a:p>
            <a:r>
              <a:rPr lang="en-US" sz="3700">
                <a:solidFill>
                  <a:srgbClr val="FFFFFF"/>
                </a:solidFill>
              </a:rPr>
              <a:t>Advanced Broadcasting 8 </a:t>
            </a:r>
          </a:p>
        </p:txBody>
      </p:sp>
      <p:sp>
        <p:nvSpPr>
          <p:cNvPr id="14" name="Rectangle 13">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4F7208F-FC1C-4C54-A159-919056BBF019}"/>
              </a:ext>
            </a:extLst>
          </p:cNvPr>
          <p:cNvSpPr>
            <a:spLocks noGrp="1"/>
          </p:cNvSpPr>
          <p:nvPr>
            <p:ph idx="1"/>
          </p:nvPr>
        </p:nvSpPr>
        <p:spPr>
          <a:xfrm>
            <a:off x="5140934" y="469900"/>
            <a:ext cx="5953630" cy="5405968"/>
          </a:xfrm>
        </p:spPr>
        <p:txBody>
          <a:bodyPr anchor="ctr">
            <a:normAutofit/>
          </a:bodyPr>
          <a:lstStyle/>
          <a:p>
            <a:pPr>
              <a:buFont typeface="Wingdings" panose="05000000000000000000" pitchFamily="2" charset="2"/>
              <a:buChar char="v"/>
            </a:pPr>
            <a:r>
              <a:rPr lang="en-US"/>
              <a:t>This course teaches graphic design elements for digital media, along with video and audio production techniques in various project-based learning. This course will produce an in-school video/audio communication program.</a:t>
            </a:r>
          </a:p>
        </p:txBody>
      </p:sp>
    </p:spTree>
    <p:extLst>
      <p:ext uri="{BB962C8B-B14F-4D97-AF65-F5344CB8AC3E}">
        <p14:creationId xmlns:p14="http://schemas.microsoft.com/office/powerpoint/2010/main" val="2240859669"/>
      </p:ext>
    </p:extLst>
  </p:cSld>
  <p:clrMapOvr>
    <a:masterClrMapping/>
  </p:clrMapOvr>
  <mc:AlternateContent xmlns:mc="http://schemas.openxmlformats.org/markup-compatibility/2006" xmlns:p14="http://schemas.microsoft.com/office/powerpoint/2010/main">
    <mc:Choice Requires="p14">
      <p:transition spd="slow" p14:dur="2000" advTm="18184"/>
    </mc:Choice>
    <mc:Fallback xmlns="">
      <p:transition spd="slow" advTm="18184"/>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952108" y="954756"/>
            <a:ext cx="2730414" cy="4946003"/>
          </a:xfrm>
        </p:spPr>
        <p:txBody>
          <a:bodyPr>
            <a:normAutofit/>
          </a:bodyPr>
          <a:lstStyle/>
          <a:p>
            <a:r>
              <a:rPr lang="en-US">
                <a:solidFill>
                  <a:srgbClr val="FFFFFF"/>
                </a:solidFill>
              </a:rPr>
              <a:t>  Journalism  </a:t>
            </a:r>
          </a:p>
        </p:txBody>
      </p:sp>
      <p:sp>
        <p:nvSpPr>
          <p:cNvPr id="15" name="Rectangle 14">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p:cNvSpPr>
            <a:spLocks noGrp="1"/>
          </p:cNvSpPr>
          <p:nvPr>
            <p:ph idx="1"/>
          </p:nvPr>
        </p:nvSpPr>
        <p:spPr>
          <a:xfrm>
            <a:off x="5140934" y="469900"/>
            <a:ext cx="5953630" cy="5405968"/>
          </a:xfrm>
        </p:spPr>
        <p:txBody>
          <a:bodyPr anchor="ctr">
            <a:normAutofit/>
          </a:bodyPr>
          <a:lstStyle/>
          <a:p>
            <a:pPr>
              <a:buFont typeface="Wingdings" panose="05000000000000000000" pitchFamily="2" charset="2"/>
              <a:buChar char="v"/>
            </a:pPr>
            <a:endParaRPr lang="en-US"/>
          </a:p>
          <a:p>
            <a:pPr lvl="1">
              <a:buFont typeface="Wingdings" panose="05000000000000000000" pitchFamily="2" charset="2"/>
              <a:buChar char="v"/>
            </a:pPr>
            <a:r>
              <a:rPr lang="en-US" sz="2200"/>
              <a:t>This course provides students the opportunity to learn skills necessary for school newspaper production and/or yearbook production, journalistic writing, editing, illustration, layout, distribution, and sales. A school newspaper/yearbook is produced by students in the class.</a:t>
            </a:r>
            <a:endParaRPr lang="en-US"/>
          </a:p>
          <a:p>
            <a:pPr lvl="1">
              <a:buFont typeface="Wingdings" panose="05000000000000000000" pitchFamily="2" charset="2"/>
              <a:buChar char="v"/>
            </a:pPr>
            <a:endParaRPr lang="en-US"/>
          </a:p>
        </p:txBody>
      </p:sp>
    </p:spTree>
    <p:extLst>
      <p:ext uri="{BB962C8B-B14F-4D97-AF65-F5344CB8AC3E}">
        <p14:creationId xmlns:p14="http://schemas.microsoft.com/office/powerpoint/2010/main" val="19982921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671E66C-A274-F8E5-ED84-61F0D7EF2E18}"/>
              </a:ext>
            </a:extLst>
          </p:cNvPr>
          <p:cNvPicPr>
            <a:picLocks noChangeAspect="1"/>
          </p:cNvPicPr>
          <p:nvPr/>
        </p:nvPicPr>
        <p:blipFill>
          <a:blip r:embed="rId2"/>
          <a:stretch>
            <a:fillRect/>
          </a:stretch>
        </p:blipFill>
        <p:spPr>
          <a:xfrm>
            <a:off x="1032659" y="587507"/>
            <a:ext cx="2482328" cy="5682986"/>
          </a:xfrm>
          <a:prstGeom prst="rect">
            <a:avLst/>
          </a:prstGeom>
        </p:spPr>
      </p:pic>
      <p:sp>
        <p:nvSpPr>
          <p:cNvPr id="3" name="Speech Bubble: Rectangle 2">
            <a:extLst>
              <a:ext uri="{FF2B5EF4-FFF2-40B4-BE49-F238E27FC236}">
                <a16:creationId xmlns:a16="http://schemas.microsoft.com/office/drawing/2014/main" id="{355E94C5-0DD8-3265-1027-FD58DE643FE6}"/>
              </a:ext>
            </a:extLst>
          </p:cNvPr>
          <p:cNvSpPr/>
          <p:nvPr/>
        </p:nvSpPr>
        <p:spPr>
          <a:xfrm>
            <a:off x="4530055" y="1031846"/>
            <a:ext cx="6451134" cy="4513277"/>
          </a:xfrm>
          <a:prstGeom prst="wedgeRect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u="sng"/>
              <a:t>SCHEDULE CORRECTIONS</a:t>
            </a:r>
          </a:p>
          <a:p>
            <a:pPr algn="ctr"/>
            <a:endParaRPr lang="en-US"/>
          </a:p>
          <a:p>
            <a:pPr algn="ctr"/>
            <a:r>
              <a:rPr lang="en-US"/>
              <a:t>This school year, schedule corrections were only accepted for the reasons listed below per district protocol. This will be implemented again for the 26-27 school year as well:</a:t>
            </a:r>
          </a:p>
          <a:p>
            <a:pPr marL="457200" indent="-457200">
              <a:buFont typeface="Arial" panose="020B0604020202020204" pitchFamily="34" charset="0"/>
              <a:buChar char="•"/>
            </a:pPr>
            <a:r>
              <a:rPr lang="en-US" i="0">
                <a:solidFill>
                  <a:schemeClr val="bg1"/>
                </a:solidFill>
                <a:effectLst/>
              </a:rPr>
              <a:t>A student has already taken a class in which they are currently scheduled (example: Art 1 cannot be taken in 7</a:t>
            </a:r>
            <a:r>
              <a:rPr lang="en-US" i="0" baseline="30000">
                <a:solidFill>
                  <a:schemeClr val="bg1"/>
                </a:solidFill>
                <a:effectLst/>
              </a:rPr>
              <a:t>th</a:t>
            </a:r>
            <a:r>
              <a:rPr lang="en-US" i="0">
                <a:solidFill>
                  <a:schemeClr val="bg1"/>
                </a:solidFill>
                <a:effectLst/>
              </a:rPr>
              <a:t> grade if you took Art 1 in 6</a:t>
            </a:r>
            <a:r>
              <a:rPr lang="en-US" i="0" baseline="30000">
                <a:solidFill>
                  <a:schemeClr val="bg1"/>
                </a:solidFill>
                <a:effectLst/>
              </a:rPr>
              <a:t>th</a:t>
            </a:r>
            <a:r>
              <a:rPr lang="en-US" i="0">
                <a:solidFill>
                  <a:schemeClr val="bg1"/>
                </a:solidFill>
                <a:effectLst/>
              </a:rPr>
              <a:t> grade)</a:t>
            </a:r>
            <a:endParaRPr lang="en-US">
              <a:solidFill>
                <a:schemeClr val="bg1"/>
              </a:solidFill>
            </a:endParaRPr>
          </a:p>
          <a:p>
            <a:pPr marL="457200" indent="-457200">
              <a:buFont typeface="Arial" panose="020B0604020202020204" pitchFamily="34" charset="0"/>
              <a:buChar char="•"/>
            </a:pPr>
            <a:r>
              <a:rPr lang="en-US" i="0">
                <a:solidFill>
                  <a:schemeClr val="bg1"/>
                </a:solidFill>
                <a:effectLst/>
              </a:rPr>
              <a:t>A male has been scheduled into a female PE/Athletics, or vice versa.</a:t>
            </a:r>
            <a:endParaRPr lang="en-US">
              <a:solidFill>
                <a:schemeClr val="bg1"/>
              </a:solidFill>
            </a:endParaRPr>
          </a:p>
          <a:p>
            <a:pPr marL="457200" indent="-457200">
              <a:buFont typeface="Arial" panose="020B0604020202020204" pitchFamily="34" charset="0"/>
              <a:buChar char="•"/>
            </a:pPr>
            <a:r>
              <a:rPr lang="en-US" i="0">
                <a:solidFill>
                  <a:schemeClr val="bg1"/>
                </a:solidFill>
                <a:effectLst/>
              </a:rPr>
              <a:t>A student is in a class for which they do not have the appropriate prerequisite (i.e., enrolled in Art II and has not taken Art I).</a:t>
            </a:r>
            <a:endParaRPr lang="en-US">
              <a:solidFill>
                <a:schemeClr val="bg1"/>
              </a:solidFill>
            </a:endParaRPr>
          </a:p>
          <a:p>
            <a:pPr marL="457200" indent="-457200">
              <a:buFont typeface="Arial" panose="020B0604020202020204" pitchFamily="34" charset="0"/>
              <a:buChar char="•"/>
            </a:pPr>
            <a:r>
              <a:rPr lang="en-US" i="0">
                <a:solidFill>
                  <a:schemeClr val="bg1"/>
                </a:solidFill>
                <a:effectLst/>
              </a:rPr>
              <a:t>Level Changes (On-level to AAC or vice versa based on course availability)</a:t>
            </a:r>
            <a:endParaRPr lang="en-US">
              <a:solidFill>
                <a:schemeClr val="bg1"/>
              </a:solidFill>
            </a:endParaRPr>
          </a:p>
        </p:txBody>
      </p:sp>
    </p:spTree>
    <p:extLst>
      <p:ext uri="{BB962C8B-B14F-4D97-AF65-F5344CB8AC3E}">
        <p14:creationId xmlns:p14="http://schemas.microsoft.com/office/powerpoint/2010/main" val="531655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952108" y="954756"/>
            <a:ext cx="2730414" cy="4946003"/>
          </a:xfrm>
        </p:spPr>
        <p:txBody>
          <a:bodyPr>
            <a:normAutofit/>
          </a:bodyPr>
          <a:lstStyle/>
          <a:p>
            <a:r>
              <a:rPr lang="en-US">
                <a:solidFill>
                  <a:srgbClr val="FFFFFF"/>
                </a:solidFill>
              </a:rPr>
              <a:t>Career and College Exploration</a:t>
            </a:r>
            <a:br>
              <a:rPr lang="en-US">
                <a:solidFill>
                  <a:srgbClr val="FFFFFF"/>
                </a:solidFill>
              </a:rPr>
            </a:br>
            <a:endParaRPr lang="en-US">
              <a:solidFill>
                <a:srgbClr val="FFFFFF"/>
              </a:solidFill>
            </a:endParaRPr>
          </a:p>
        </p:txBody>
      </p:sp>
      <p:sp>
        <p:nvSpPr>
          <p:cNvPr id="15" name="Rectangle 14">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p:cNvSpPr>
            <a:spLocks noGrp="1"/>
          </p:cNvSpPr>
          <p:nvPr>
            <p:ph idx="1"/>
          </p:nvPr>
        </p:nvSpPr>
        <p:spPr>
          <a:xfrm>
            <a:off x="5140934" y="469900"/>
            <a:ext cx="5953630" cy="5405968"/>
          </a:xfrm>
        </p:spPr>
        <p:txBody>
          <a:bodyPr anchor="ctr">
            <a:normAutofit fontScale="77500" lnSpcReduction="20000"/>
          </a:bodyPr>
          <a:lstStyle/>
          <a:p>
            <a:pPr marL="457200" lvl="1" indent="0">
              <a:buNone/>
            </a:pPr>
            <a:endParaRPr lang="en-US"/>
          </a:p>
          <a:p>
            <a:pPr lvl="1">
              <a:buFont typeface="Wingdings" panose="05000000000000000000" pitchFamily="2" charset="2"/>
              <a:buChar char="v"/>
            </a:pPr>
            <a:r>
              <a:rPr lang="en-US" sz="2200"/>
              <a:t>The goal of Career and College Exploration is to help students build career awareness and engage in deep exploration and study of the Texas CTE career clusters to create a foundation for success in high school, possible post secondary studies, and careers. The career development process is unique to every person and evolves throughout one’s life. In Career and College Exploration, students use decision-making and problem-solving skills for individual career and academic planning. Students explore valid, reliable educational and career information to learn more about themselves and their interests and abilities. Students integrate skills from academic subjects, information technology, and interpersonal communication to make informed decisions. This course is designed to guide students through the process of investigating and developing a college and career readiness plan. Students use aptitude and interest inventory assessments, labor market information, software, or other tools available to explore a variety of career paths, especially those in demand. Students will begin mapping their anticipated secondary coursework and potential postsecondary experiences that are in alignment with their Goals.</a:t>
            </a:r>
          </a:p>
        </p:txBody>
      </p:sp>
    </p:spTree>
    <p:extLst>
      <p:ext uri="{BB962C8B-B14F-4D97-AF65-F5344CB8AC3E}">
        <p14:creationId xmlns:p14="http://schemas.microsoft.com/office/powerpoint/2010/main" val="32072124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575D7A7-3C36-4508-9BC6-70A93BD3C4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13" name="Picture 12">
              <a:extLst>
                <a:ext uri="{FF2B5EF4-FFF2-40B4-BE49-F238E27FC236}">
                  <a16:creationId xmlns:a16="http://schemas.microsoft.com/office/drawing/2014/main" id="{BC964A0D-06B7-4C16-AC9F-20ADDA8059E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4" name="Rectangle 13">
              <a:extLst>
                <a:ext uri="{FF2B5EF4-FFF2-40B4-BE49-F238E27FC236}">
                  <a16:creationId xmlns:a16="http://schemas.microsoft.com/office/drawing/2014/main" id="{F5703F5C-55DF-45CD-BC3F-3BE8F1033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5" name="Picture 14">
              <a:extLst>
                <a:ext uri="{FF2B5EF4-FFF2-40B4-BE49-F238E27FC236}">
                  <a16:creationId xmlns:a16="http://schemas.microsoft.com/office/drawing/2014/main" id="{A8C7134F-70F9-4826-A97E-9B39AEA08F5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16" name="Picture 15">
              <a:extLst>
                <a:ext uri="{FF2B5EF4-FFF2-40B4-BE49-F238E27FC236}">
                  <a16:creationId xmlns:a16="http://schemas.microsoft.com/office/drawing/2014/main" id="{39351E73-B6DD-4B56-8EE9-C16B5711C46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18" name="Straight Connector 17">
            <a:extLst>
              <a:ext uri="{FF2B5EF4-FFF2-40B4-BE49-F238E27FC236}">
                <a16:creationId xmlns:a16="http://schemas.microsoft.com/office/drawing/2014/main" id="{AE446D0E-6531-40B7-A182-FB860243977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20" name="Rectangle 19">
            <a:extLst>
              <a:ext uri="{FF2B5EF4-FFF2-40B4-BE49-F238E27FC236}">
                <a16:creationId xmlns:a16="http://schemas.microsoft.com/office/drawing/2014/main" id="{D59C2C63-D709-4949-9465-29A52CBEDD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EFD2038-15D6-4003-8350-AFEC394EEF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920" y="1399880"/>
            <a:ext cx="7808159" cy="4103960"/>
          </a:xfrm>
          <a:prstGeom prst="rect">
            <a:avLst/>
          </a:prstGeom>
          <a:solidFill>
            <a:schemeClr val="tx2">
              <a:lumMod val="90000"/>
              <a:lumOff val="10000"/>
            </a:schemeClr>
          </a:solid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8CF519C2-F6BE-41BE-A50E-54B98359C9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solidFill>
              <a:schemeClr val="accent1"/>
            </a:solidFill>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grpSp>
        <p:nvGrpSpPr>
          <p:cNvPr id="26" name="Group 25">
            <a:extLst>
              <a:ext uri="{FF2B5EF4-FFF2-40B4-BE49-F238E27FC236}">
                <a16:creationId xmlns:a16="http://schemas.microsoft.com/office/drawing/2014/main" id="{7767AD93-AD3E-4C62-97D5-E54E14B2EAD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3631"/>
            <a:ext cx="12231160" cy="659658"/>
            <a:chOff x="-16934" y="3123631"/>
            <a:chExt cx="12231160" cy="659658"/>
          </a:xfrm>
        </p:grpSpPr>
        <p:sp>
          <p:nvSpPr>
            <p:cNvPr id="27" name="Rounded Rectangle 17">
              <a:extLst>
                <a:ext uri="{FF2B5EF4-FFF2-40B4-BE49-F238E27FC236}">
                  <a16:creationId xmlns:a16="http://schemas.microsoft.com/office/drawing/2014/main" id="{AA443E8D-EC07-4B8F-B370-2A1153F350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30976" y="312363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841F0AA1-D12D-4FDB-BF66-D9398ED9303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6934" y="3145536"/>
              <a:ext cx="2478024" cy="612648"/>
            </a:xfrm>
            <a:prstGeom prst="rect">
              <a:avLst/>
            </a:prstGeom>
          </p:spPr>
        </p:pic>
        <p:sp>
          <p:nvSpPr>
            <p:cNvPr id="29" name="Rounded Rectangle 20">
              <a:extLst>
                <a:ext uri="{FF2B5EF4-FFF2-40B4-BE49-F238E27FC236}">
                  <a16:creationId xmlns:a16="http://schemas.microsoft.com/office/drawing/2014/main" id="{E2B949DE-0178-4942-80DE-811C1AA4F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17803" y="312492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a:extLst>
                <a:ext uri="{FF2B5EF4-FFF2-40B4-BE49-F238E27FC236}">
                  <a16:creationId xmlns:a16="http://schemas.microsoft.com/office/drawing/2014/main" id="{284AA86D-EAE1-4E3F-A54C-7F1E390B6DF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9736202" y="3145536"/>
              <a:ext cx="2478024" cy="612648"/>
            </a:xfrm>
            <a:prstGeom prst="rect">
              <a:avLst/>
            </a:prstGeom>
          </p:spPr>
        </p:pic>
      </p:grpSp>
      <p:sp>
        <p:nvSpPr>
          <p:cNvPr id="6" name="Title 5"/>
          <p:cNvSpPr>
            <a:spLocks noGrp="1"/>
          </p:cNvSpPr>
          <p:nvPr>
            <p:ph type="title"/>
          </p:nvPr>
        </p:nvSpPr>
        <p:spPr>
          <a:xfrm>
            <a:off x="2692398" y="1871131"/>
            <a:ext cx="6815669" cy="1515533"/>
          </a:xfrm>
        </p:spPr>
        <p:txBody>
          <a:bodyPr vert="horz" lIns="91440" tIns="45720" rIns="91440" bIns="45720" rtlCol="0" anchor="b">
            <a:normAutofit/>
          </a:bodyPr>
          <a:lstStyle/>
          <a:p>
            <a:pPr>
              <a:lnSpc>
                <a:spcPct val="90000"/>
              </a:lnSpc>
            </a:pPr>
            <a:r>
              <a:rPr lang="en-US" sz="5000">
                <a:solidFill>
                  <a:schemeClr val="bg1"/>
                </a:solidFill>
              </a:rPr>
              <a:t>Electives for High School Credit</a:t>
            </a:r>
          </a:p>
        </p:txBody>
      </p:sp>
      <p:sp>
        <p:nvSpPr>
          <p:cNvPr id="7" name="Text Placeholder 6"/>
          <p:cNvSpPr>
            <a:spLocks noGrp="1"/>
          </p:cNvSpPr>
          <p:nvPr>
            <p:ph type="body" idx="1"/>
          </p:nvPr>
        </p:nvSpPr>
        <p:spPr>
          <a:xfrm>
            <a:off x="2692398" y="3657597"/>
            <a:ext cx="6815669" cy="1320802"/>
          </a:xfrm>
        </p:spPr>
        <p:txBody>
          <a:bodyPr vert="horz" lIns="91440" tIns="45720" rIns="91440" bIns="45720" rtlCol="0" anchor="t">
            <a:normAutofit/>
          </a:bodyPr>
          <a:lstStyle/>
          <a:p>
            <a:r>
              <a:rPr lang="en-US" sz="2100">
                <a:solidFill>
                  <a:schemeClr val="bg1"/>
                </a:solidFill>
              </a:rPr>
              <a:t>**HS credit courses remain on your student’s high school transcript and count toward your student HS Grade Point Average (GPA)**</a:t>
            </a:r>
          </a:p>
          <a:p>
            <a:endParaRPr lang="en-US" sz="2100">
              <a:solidFill>
                <a:schemeClr val="bg1"/>
              </a:solidFill>
            </a:endParaRPr>
          </a:p>
        </p:txBody>
      </p:sp>
      <p:cxnSp>
        <p:nvCxnSpPr>
          <p:cNvPr id="32" name="Straight Connector 31">
            <a:extLst>
              <a:ext uri="{FF2B5EF4-FFF2-40B4-BE49-F238E27FC236}">
                <a16:creationId xmlns:a16="http://schemas.microsoft.com/office/drawing/2014/main" id="{0772CE55-4C36-44F1-A9BD-379BEB8431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133481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952108" y="954756"/>
            <a:ext cx="2730414" cy="4946003"/>
          </a:xfrm>
        </p:spPr>
        <p:txBody>
          <a:bodyPr>
            <a:normAutofit/>
          </a:bodyPr>
          <a:lstStyle/>
          <a:p>
            <a:r>
              <a:rPr lang="en-US" sz="3600">
                <a:solidFill>
                  <a:srgbClr val="FFFFFF"/>
                </a:solidFill>
              </a:rPr>
              <a:t>Fundamentals of Computer Science</a:t>
            </a:r>
            <a:br>
              <a:rPr lang="en-US">
                <a:solidFill>
                  <a:srgbClr val="FFFFFF"/>
                </a:solidFill>
              </a:rPr>
            </a:br>
            <a:r>
              <a:rPr lang="en-US" sz="3600">
                <a:solidFill>
                  <a:srgbClr val="FFFFFF"/>
                </a:solidFill>
              </a:rPr>
              <a:t>(1 credit)</a:t>
            </a:r>
            <a:endParaRPr lang="en-US">
              <a:solidFill>
                <a:srgbClr val="FFFFFF"/>
              </a:solidFill>
            </a:endParaRPr>
          </a:p>
        </p:txBody>
      </p:sp>
      <p:sp>
        <p:nvSpPr>
          <p:cNvPr id="15" name="Rectangle 14">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p:cNvSpPr>
            <a:spLocks noGrp="1"/>
          </p:cNvSpPr>
          <p:nvPr>
            <p:ph idx="1"/>
          </p:nvPr>
        </p:nvSpPr>
        <p:spPr>
          <a:xfrm>
            <a:off x="5140934" y="469900"/>
            <a:ext cx="5953630" cy="5405968"/>
          </a:xfrm>
        </p:spPr>
        <p:txBody>
          <a:bodyPr anchor="ctr">
            <a:normAutofit/>
          </a:bodyPr>
          <a:lstStyle/>
          <a:p>
            <a:pPr marL="457200" lvl="1" indent="0">
              <a:buNone/>
            </a:pPr>
            <a:endParaRPr lang="en-US"/>
          </a:p>
          <a:p>
            <a:pPr lvl="1">
              <a:buFont typeface="Wingdings" panose="05000000000000000000" pitchFamily="2" charset="2"/>
              <a:buChar char="v"/>
            </a:pPr>
            <a:r>
              <a:rPr lang="en-US" sz="2200"/>
              <a:t>Fundamentals of Computer Science will foster student creativity and innovation by presenting opportunities to design, implement, and present solutions to real-world problems. Students will collaborate and use computer science concepts to access, analyze, and evaluate information needed to solve problems. Students will work with HTML, Scratch, Python, or JavaScript programming languages. Participation in this course satisfies the level one course requirement of the Programming and Software Development Pathway in the STEM program area.</a:t>
            </a:r>
          </a:p>
        </p:txBody>
      </p:sp>
    </p:spTree>
    <p:extLst>
      <p:ext uri="{BB962C8B-B14F-4D97-AF65-F5344CB8AC3E}">
        <p14:creationId xmlns:p14="http://schemas.microsoft.com/office/powerpoint/2010/main" val="6233978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952108" y="954756"/>
            <a:ext cx="2730414" cy="4946003"/>
          </a:xfrm>
        </p:spPr>
        <p:txBody>
          <a:bodyPr>
            <a:normAutofit/>
          </a:bodyPr>
          <a:lstStyle/>
          <a:p>
            <a:r>
              <a:rPr lang="en-US">
                <a:solidFill>
                  <a:srgbClr val="FFFFFF"/>
                </a:solidFill>
              </a:rPr>
              <a:t>Spanish I</a:t>
            </a:r>
            <a:br>
              <a:rPr lang="en-US">
                <a:solidFill>
                  <a:srgbClr val="FFFFFF"/>
                </a:solidFill>
              </a:rPr>
            </a:br>
            <a:r>
              <a:rPr lang="en-US">
                <a:solidFill>
                  <a:srgbClr val="FFFFFF"/>
                </a:solidFill>
              </a:rPr>
              <a:t>(1 credit) </a:t>
            </a:r>
          </a:p>
        </p:txBody>
      </p:sp>
      <p:sp>
        <p:nvSpPr>
          <p:cNvPr id="15" name="Rectangle 14">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p:cNvSpPr>
            <a:spLocks noGrp="1"/>
          </p:cNvSpPr>
          <p:nvPr>
            <p:ph idx="1"/>
          </p:nvPr>
        </p:nvSpPr>
        <p:spPr>
          <a:xfrm>
            <a:off x="5140934" y="469900"/>
            <a:ext cx="5953630" cy="5405968"/>
          </a:xfrm>
        </p:spPr>
        <p:txBody>
          <a:bodyPr anchor="ctr">
            <a:normAutofit/>
          </a:bodyPr>
          <a:lstStyle/>
          <a:p>
            <a:pPr>
              <a:buFont typeface="Wingdings" panose="05000000000000000000" pitchFamily="2" charset="2"/>
              <a:buChar char="v"/>
            </a:pPr>
            <a:endParaRPr lang="en-US"/>
          </a:p>
          <a:p>
            <a:pPr lvl="1">
              <a:buFont typeface="Wingdings" panose="05000000000000000000" pitchFamily="2" charset="2"/>
              <a:buChar char="v"/>
            </a:pPr>
            <a:r>
              <a:rPr lang="en-US"/>
              <a:t>The goal of the study of the beginning levels of modern languages is communicative competence in authentic, real-world situations. Students in this course will develop novice-mid to novice-high proficiency in speaking, listening, reading, and writing on topics dealing with people, places, and events they are likely to encounter in everyday life. The cultural products, practices, and perspectives of the target culture(s) are integrated into all aspects of the course. This course is conducted in the target language as much as possible.</a:t>
            </a:r>
          </a:p>
        </p:txBody>
      </p:sp>
    </p:spTree>
    <p:extLst>
      <p:ext uri="{BB962C8B-B14F-4D97-AF65-F5344CB8AC3E}">
        <p14:creationId xmlns:p14="http://schemas.microsoft.com/office/powerpoint/2010/main" val="31990926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4148AECC-7D35-4B9D-B3BD-0E4BA600CD90}"/>
              </a:ext>
            </a:extLst>
          </p:cNvPr>
          <p:cNvSpPr>
            <a:spLocks noGrp="1"/>
          </p:cNvSpPr>
          <p:nvPr>
            <p:ph type="title"/>
          </p:nvPr>
        </p:nvSpPr>
        <p:spPr>
          <a:xfrm>
            <a:off x="952108" y="954756"/>
            <a:ext cx="2730414" cy="4946003"/>
          </a:xfrm>
        </p:spPr>
        <p:txBody>
          <a:bodyPr>
            <a:normAutofit/>
          </a:bodyPr>
          <a:lstStyle/>
          <a:p>
            <a:r>
              <a:rPr lang="en-US">
                <a:solidFill>
                  <a:srgbClr val="FFFFFF"/>
                </a:solidFill>
              </a:rPr>
              <a:t>Spanish for Spanish Speakers</a:t>
            </a:r>
            <a:br>
              <a:rPr lang="en-US">
                <a:solidFill>
                  <a:srgbClr val="FFFFFF"/>
                </a:solidFill>
              </a:rPr>
            </a:br>
            <a:r>
              <a:rPr lang="en-US">
                <a:solidFill>
                  <a:srgbClr val="FFFFFF"/>
                </a:solidFill>
              </a:rPr>
              <a:t>(1 credit per semester)</a:t>
            </a:r>
          </a:p>
        </p:txBody>
      </p:sp>
      <p:sp>
        <p:nvSpPr>
          <p:cNvPr id="14" name="Rectangle 13">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41D3599-714A-4AC9-823B-D987F5BFC44C}"/>
              </a:ext>
            </a:extLst>
          </p:cNvPr>
          <p:cNvSpPr>
            <a:spLocks noGrp="1"/>
          </p:cNvSpPr>
          <p:nvPr>
            <p:ph idx="1"/>
          </p:nvPr>
        </p:nvSpPr>
        <p:spPr>
          <a:xfrm>
            <a:off x="5140934" y="469900"/>
            <a:ext cx="5953630" cy="5405968"/>
          </a:xfrm>
        </p:spPr>
        <p:txBody>
          <a:bodyPr anchor="ctr">
            <a:normAutofit/>
          </a:bodyPr>
          <a:lstStyle/>
          <a:p>
            <a:pPr>
              <a:lnSpc>
                <a:spcPct val="90000"/>
              </a:lnSpc>
              <a:buFont typeface="Wingdings" panose="05000000000000000000" pitchFamily="2" charset="2"/>
              <a:buChar char="v"/>
            </a:pPr>
            <a:r>
              <a:rPr lang="en-US" sz="2200">
                <a:ea typeface="+mn-lt"/>
                <a:cs typeface="+mn-lt"/>
              </a:rPr>
              <a:t>Students who are heritage or native speakers of Spanish may receive credit for Spanish I and II upon successful completion of this course in one year. The main objective of this course is to help heritage or native speakers of Spanish to become fully bilingual and biliterate so that they can benefit from this skill in the workforce in the future. The focus of this course is to increase students’ proficiency level in all three modes of communication, recognizing that the needs of heritage and native speakers are different from those of non-native and non-heritage students of Spanish. Students are expected to achieve a minimum of intermediate-mid proficiency level by the end of this course, depending upon their beginning level.</a:t>
            </a:r>
            <a:endParaRPr lang="en-US" sz="2200"/>
          </a:p>
        </p:txBody>
      </p:sp>
    </p:spTree>
    <p:extLst>
      <p:ext uri="{BB962C8B-B14F-4D97-AF65-F5344CB8AC3E}">
        <p14:creationId xmlns:p14="http://schemas.microsoft.com/office/powerpoint/2010/main" val="21407488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952108" y="954756"/>
            <a:ext cx="2730414" cy="4946003"/>
          </a:xfrm>
        </p:spPr>
        <p:txBody>
          <a:bodyPr>
            <a:normAutofit/>
          </a:bodyPr>
          <a:lstStyle/>
          <a:p>
            <a:r>
              <a:rPr lang="en-US">
                <a:solidFill>
                  <a:srgbClr val="FFFFFF"/>
                </a:solidFill>
              </a:rPr>
              <a:t>*Foreign Language Credit By Exam* </a:t>
            </a:r>
          </a:p>
        </p:txBody>
      </p:sp>
      <p:sp>
        <p:nvSpPr>
          <p:cNvPr id="15" name="Rectangle 14">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p:cNvSpPr>
            <a:spLocks noGrp="1"/>
          </p:cNvSpPr>
          <p:nvPr>
            <p:ph idx="1"/>
          </p:nvPr>
        </p:nvSpPr>
        <p:spPr>
          <a:xfrm>
            <a:off x="5140934" y="469900"/>
            <a:ext cx="5953630" cy="5405968"/>
          </a:xfrm>
        </p:spPr>
        <p:txBody>
          <a:bodyPr anchor="ctr">
            <a:normAutofit/>
          </a:bodyPr>
          <a:lstStyle/>
          <a:p>
            <a:pPr>
              <a:buFont typeface="Wingdings" panose="05000000000000000000" pitchFamily="2" charset="2"/>
              <a:buChar char="v"/>
            </a:pPr>
            <a:endParaRPr lang="en-US"/>
          </a:p>
          <a:p>
            <a:pPr lvl="1">
              <a:buFont typeface="Wingdings" panose="05000000000000000000" pitchFamily="2" charset="2"/>
              <a:buChar char="v"/>
            </a:pPr>
            <a:r>
              <a:rPr lang="en-US" sz="2200">
                <a:effectLst/>
                <a:latin typeface="+mj-lt"/>
                <a:ea typeface="Calibri" panose="020F0502020204030204" pitchFamily="34" charset="0"/>
                <a:cs typeface="Times New Roman" panose="02020603050405020304" pitchFamily="18" charset="0"/>
              </a:rPr>
              <a:t>Credit by examination is a way to earn high school credit without taking the class.  The exam assesses reading, writing and language proficiency in languages other than English. Students who take the exam may earn up to four World Languages credits.   </a:t>
            </a:r>
          </a:p>
          <a:p>
            <a:pPr lvl="1">
              <a:buFont typeface="Wingdings" panose="05000000000000000000" pitchFamily="2" charset="2"/>
              <a:buChar char="v"/>
            </a:pPr>
            <a:endParaRPr lang="en-US"/>
          </a:p>
        </p:txBody>
      </p:sp>
    </p:spTree>
    <p:extLst>
      <p:ext uri="{BB962C8B-B14F-4D97-AF65-F5344CB8AC3E}">
        <p14:creationId xmlns:p14="http://schemas.microsoft.com/office/powerpoint/2010/main" val="19043893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952108" y="954756"/>
            <a:ext cx="2730414" cy="4946003"/>
          </a:xfrm>
        </p:spPr>
        <p:txBody>
          <a:bodyPr>
            <a:normAutofit/>
          </a:bodyPr>
          <a:lstStyle/>
          <a:p>
            <a:r>
              <a:rPr lang="en-US">
                <a:solidFill>
                  <a:srgbClr val="FFFFFF"/>
                </a:solidFill>
              </a:rPr>
              <a:t>Dollars and Sense</a:t>
            </a:r>
            <a:br>
              <a:rPr lang="en-US">
                <a:solidFill>
                  <a:srgbClr val="FFFFFF"/>
                </a:solidFill>
              </a:rPr>
            </a:br>
            <a:r>
              <a:rPr lang="en-US">
                <a:solidFill>
                  <a:srgbClr val="FFFFFF"/>
                </a:solidFill>
              </a:rPr>
              <a:t>(.5 credit)</a:t>
            </a:r>
          </a:p>
        </p:txBody>
      </p:sp>
      <p:sp>
        <p:nvSpPr>
          <p:cNvPr id="15" name="Rectangle 14">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p:cNvSpPr>
            <a:spLocks noGrp="1"/>
          </p:cNvSpPr>
          <p:nvPr>
            <p:ph idx="1"/>
          </p:nvPr>
        </p:nvSpPr>
        <p:spPr>
          <a:xfrm>
            <a:off x="5140934" y="469900"/>
            <a:ext cx="5953630" cy="5405968"/>
          </a:xfrm>
        </p:spPr>
        <p:txBody>
          <a:bodyPr anchor="ctr">
            <a:normAutofit/>
          </a:bodyPr>
          <a:lstStyle/>
          <a:p>
            <a:pPr>
              <a:buFont typeface="Wingdings" panose="05000000000000000000" pitchFamily="2" charset="2"/>
              <a:buChar char="v"/>
            </a:pPr>
            <a:endParaRPr lang="en-US"/>
          </a:p>
          <a:p>
            <a:pPr lvl="1">
              <a:buFont typeface="Wingdings" panose="05000000000000000000" pitchFamily="2" charset="2"/>
              <a:buChar char="v"/>
            </a:pPr>
            <a:r>
              <a:rPr lang="en-US" sz="2200"/>
              <a:t>Dollars and Sense focuses on consumer practices and responsibilities, money-management processes, decision making skills, and impact of technology. The student demonstrates management of individual and family resources such as finances, food, clothing, shelter, health care, recreation, transportation, time, and human Capital.</a:t>
            </a:r>
            <a:endParaRPr lang="en-US"/>
          </a:p>
        </p:txBody>
      </p:sp>
    </p:spTree>
    <p:extLst>
      <p:ext uri="{BB962C8B-B14F-4D97-AF65-F5344CB8AC3E}">
        <p14:creationId xmlns:p14="http://schemas.microsoft.com/office/powerpoint/2010/main" val="1101807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C80E7B5B-358C-4ADD-B509-30C0AD4236E4}"/>
              </a:ext>
            </a:extLst>
          </p:cNvPr>
          <p:cNvSpPr>
            <a:spLocks noGrp="1"/>
          </p:cNvSpPr>
          <p:nvPr>
            <p:ph type="title"/>
          </p:nvPr>
        </p:nvSpPr>
        <p:spPr>
          <a:xfrm>
            <a:off x="952108" y="954756"/>
            <a:ext cx="2730414" cy="4946003"/>
          </a:xfrm>
        </p:spPr>
        <p:txBody>
          <a:bodyPr>
            <a:normAutofit/>
          </a:bodyPr>
          <a:lstStyle/>
          <a:p>
            <a:r>
              <a:rPr lang="en-US">
                <a:solidFill>
                  <a:srgbClr val="FFFFFF"/>
                </a:solidFill>
              </a:rPr>
              <a:t>Touch Systems Data Entry</a:t>
            </a:r>
            <a:br>
              <a:rPr lang="en-US">
                <a:solidFill>
                  <a:srgbClr val="FFFFFF"/>
                </a:solidFill>
              </a:rPr>
            </a:br>
            <a:r>
              <a:rPr lang="en-US">
                <a:solidFill>
                  <a:srgbClr val="FFFFFF"/>
                </a:solidFill>
              </a:rPr>
              <a:t>(.5 credit)</a:t>
            </a:r>
          </a:p>
        </p:txBody>
      </p:sp>
      <p:sp>
        <p:nvSpPr>
          <p:cNvPr id="14" name="Rectangle 13">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633A125-178D-4BA5-8DD6-26518C79F88C}"/>
              </a:ext>
            </a:extLst>
          </p:cNvPr>
          <p:cNvSpPr>
            <a:spLocks noGrp="1"/>
          </p:cNvSpPr>
          <p:nvPr>
            <p:ph idx="1"/>
          </p:nvPr>
        </p:nvSpPr>
        <p:spPr>
          <a:xfrm>
            <a:off x="5140934" y="469900"/>
            <a:ext cx="5953630" cy="5405968"/>
          </a:xfrm>
        </p:spPr>
        <p:txBody>
          <a:bodyPr anchor="ctr">
            <a:normAutofit/>
          </a:bodyPr>
          <a:lstStyle/>
          <a:p>
            <a:pPr>
              <a:buFont typeface="Wingdings" panose="05000000000000000000" pitchFamily="2" charset="2"/>
              <a:buChar char="v"/>
            </a:pPr>
            <a:r>
              <a:rPr lang="en-US">
                <a:ea typeface="+mn-lt"/>
                <a:cs typeface="+mn-lt"/>
              </a:rPr>
              <a:t>This course will allow students to develop keyboarding skills and techniques. Students will use software applications to develop and format basic business documents as well as enhance reading, writing, computing, and communication skills applicable to a variety of industries.</a:t>
            </a:r>
            <a:endParaRPr lang="en-US"/>
          </a:p>
        </p:txBody>
      </p:sp>
    </p:spTree>
    <p:extLst>
      <p:ext uri="{BB962C8B-B14F-4D97-AF65-F5344CB8AC3E}">
        <p14:creationId xmlns:p14="http://schemas.microsoft.com/office/powerpoint/2010/main" val="36218906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952108" y="954756"/>
            <a:ext cx="2730414" cy="4946003"/>
          </a:xfrm>
        </p:spPr>
        <p:txBody>
          <a:bodyPr>
            <a:normAutofit/>
          </a:bodyPr>
          <a:lstStyle/>
          <a:p>
            <a:r>
              <a:rPr lang="en-US" sz="3200" dirty="0">
                <a:solidFill>
                  <a:srgbClr val="FFFFFF"/>
                </a:solidFill>
              </a:rPr>
              <a:t>Technovations II </a:t>
            </a:r>
            <a:br>
              <a:rPr lang="en-US" sz="3200" dirty="0">
                <a:solidFill>
                  <a:srgbClr val="FFFFFF"/>
                </a:solidFill>
              </a:rPr>
            </a:br>
            <a:r>
              <a:rPr lang="en-US" sz="3200" dirty="0">
                <a:solidFill>
                  <a:srgbClr val="FFFFFF"/>
                </a:solidFill>
              </a:rPr>
              <a:t>(1 Credit)</a:t>
            </a:r>
          </a:p>
        </p:txBody>
      </p:sp>
      <p:sp>
        <p:nvSpPr>
          <p:cNvPr id="14" name="Rectangle 13">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140934" y="469900"/>
            <a:ext cx="5953630" cy="5405968"/>
          </a:xfrm>
        </p:spPr>
        <p:txBody>
          <a:bodyPr anchor="ctr">
            <a:normAutofit/>
          </a:bodyPr>
          <a:lstStyle/>
          <a:p>
            <a:pPr>
              <a:buFont typeface="Wingdings" panose="05000000000000000000" pitchFamily="2" charset="2"/>
              <a:buChar char="v"/>
            </a:pPr>
            <a:endParaRPr lang="en-US"/>
          </a:p>
          <a:p>
            <a:pPr>
              <a:buFont typeface="Wingdings" panose="05000000000000000000" pitchFamily="2" charset="2"/>
              <a:buChar char="v"/>
            </a:pPr>
            <a:endParaRPr lang="en-US"/>
          </a:p>
          <a:p>
            <a:pPr>
              <a:buFont typeface="Wingdings" panose="05000000000000000000" pitchFamily="2" charset="2"/>
              <a:buChar char="v"/>
            </a:pPr>
            <a:r>
              <a:rPr lang="en-US"/>
              <a:t>This course will dive deeper into more complex and practical robotics applications while introducing aviation and more advanced coding. Students will apply their engineering skills to design and program more advanced robots for real-world scenarios. They will explore the core principles of flight, aerodynamics, and elementary drone design. </a:t>
            </a:r>
          </a:p>
          <a:p>
            <a:endParaRPr lang="en-US"/>
          </a:p>
        </p:txBody>
      </p:sp>
    </p:spTree>
    <p:extLst>
      <p:ext uri="{BB962C8B-B14F-4D97-AF65-F5344CB8AC3E}">
        <p14:creationId xmlns:p14="http://schemas.microsoft.com/office/powerpoint/2010/main" val="507003795"/>
      </p:ext>
    </p:extLst>
  </p:cSld>
  <p:clrMapOvr>
    <a:masterClrMapping/>
  </p:clrMapOvr>
  <mc:AlternateContent xmlns:mc="http://schemas.openxmlformats.org/markup-compatibility/2006" xmlns:p14="http://schemas.microsoft.com/office/powerpoint/2010/main">
    <mc:Choice Requires="p14">
      <p:transition spd="slow" p14:dur="2000" advTm="66912"/>
    </mc:Choice>
    <mc:Fallback xmlns="">
      <p:transition spd="slow" advTm="66912"/>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C80E7B5B-358C-4ADD-B509-30C0AD4236E4}"/>
              </a:ext>
            </a:extLst>
          </p:cNvPr>
          <p:cNvSpPr>
            <a:spLocks noGrp="1"/>
          </p:cNvSpPr>
          <p:nvPr>
            <p:ph type="title"/>
          </p:nvPr>
        </p:nvSpPr>
        <p:spPr>
          <a:xfrm>
            <a:off x="952108" y="954756"/>
            <a:ext cx="2730414" cy="4946003"/>
          </a:xfrm>
        </p:spPr>
        <p:txBody>
          <a:bodyPr>
            <a:normAutofit/>
          </a:bodyPr>
          <a:lstStyle/>
          <a:p>
            <a:r>
              <a:rPr lang="en-US">
                <a:solidFill>
                  <a:srgbClr val="FFFFFF"/>
                </a:solidFill>
              </a:rPr>
              <a:t>Principles of Human Services</a:t>
            </a:r>
            <a:br>
              <a:rPr lang="en-US">
                <a:solidFill>
                  <a:srgbClr val="FFFFFF"/>
                </a:solidFill>
              </a:rPr>
            </a:br>
            <a:r>
              <a:rPr lang="en-US">
                <a:solidFill>
                  <a:srgbClr val="FFFFFF"/>
                </a:solidFill>
              </a:rPr>
              <a:t>(1 credit)</a:t>
            </a:r>
          </a:p>
        </p:txBody>
      </p:sp>
      <p:sp>
        <p:nvSpPr>
          <p:cNvPr id="14" name="Rectangle 13">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633A125-178D-4BA5-8DD6-26518C79F88C}"/>
              </a:ext>
            </a:extLst>
          </p:cNvPr>
          <p:cNvSpPr>
            <a:spLocks noGrp="1"/>
          </p:cNvSpPr>
          <p:nvPr>
            <p:ph idx="1"/>
          </p:nvPr>
        </p:nvSpPr>
        <p:spPr>
          <a:xfrm>
            <a:off x="5140934" y="469900"/>
            <a:ext cx="5953630" cy="5405968"/>
          </a:xfrm>
        </p:spPr>
        <p:txBody>
          <a:bodyPr anchor="ctr">
            <a:normAutofit/>
          </a:bodyPr>
          <a:lstStyle/>
          <a:p>
            <a:pPr>
              <a:buFont typeface="Wingdings" panose="05000000000000000000" pitchFamily="2" charset="2"/>
              <a:buChar char="v"/>
            </a:pPr>
            <a:r>
              <a:rPr lang="en-US">
                <a:ea typeface="+mn-lt"/>
                <a:cs typeface="+mn-lt"/>
              </a:rPr>
              <a:t>Students will investigate different careers that involve helping and serving people. This course provides hands-on experience in the career fields of counseling and mental health, early childhood development, family and community services, fashion and interior design, and entrepreneurial pathways. Students will also develop strong career traits in management, budgetary practices, and nutrition.</a:t>
            </a:r>
            <a:endParaRPr lang="en-US"/>
          </a:p>
        </p:txBody>
      </p:sp>
    </p:spTree>
    <p:extLst>
      <p:ext uri="{BB962C8B-B14F-4D97-AF65-F5344CB8AC3E}">
        <p14:creationId xmlns:p14="http://schemas.microsoft.com/office/powerpoint/2010/main" val="3085172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1" y="484632"/>
            <a:ext cx="11222737"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02CE71-5508-4E37-83A6-F6DF41DF3000}"/>
              </a:ext>
            </a:extLst>
          </p:cNvPr>
          <p:cNvSpPr>
            <a:spLocks noGrp="1"/>
          </p:cNvSpPr>
          <p:nvPr>
            <p:ph type="title"/>
          </p:nvPr>
        </p:nvSpPr>
        <p:spPr>
          <a:xfrm>
            <a:off x="804421" y="796374"/>
            <a:ext cx="10583158" cy="880027"/>
          </a:xfrm>
        </p:spPr>
        <p:txBody>
          <a:bodyPr>
            <a:normAutofit/>
          </a:bodyPr>
          <a:lstStyle/>
          <a:p>
            <a:r>
              <a:rPr lang="en-US">
                <a:solidFill>
                  <a:schemeClr val="bg1"/>
                </a:solidFill>
              </a:rPr>
              <a:t>Course Verification Window for Parents &amp; Students</a:t>
            </a:r>
          </a:p>
        </p:txBody>
      </p:sp>
      <p:sp>
        <p:nvSpPr>
          <p:cNvPr id="12" name="Rectangle 11">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747" y="648377"/>
            <a:ext cx="10890504"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12192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61CB621-D1E7-45E6-9409-B050D1084DED}"/>
              </a:ext>
            </a:extLst>
          </p:cNvPr>
          <p:cNvSpPr>
            <a:spLocks noGrp="1"/>
          </p:cNvSpPr>
          <p:nvPr>
            <p:ph idx="1"/>
          </p:nvPr>
        </p:nvSpPr>
        <p:spPr>
          <a:xfrm>
            <a:off x="1295401" y="2612255"/>
            <a:ext cx="9601196" cy="3885363"/>
          </a:xfrm>
        </p:spPr>
        <p:txBody>
          <a:bodyPr>
            <a:normAutofit/>
          </a:bodyPr>
          <a:lstStyle/>
          <a:p>
            <a:pPr marL="457200" indent="-457200">
              <a:buFont typeface="Arial" panose="020B0604020202020204" pitchFamily="34" charset="0"/>
              <a:buChar char="•"/>
            </a:pPr>
            <a:r>
              <a:rPr lang="en-US" sz="2800"/>
              <a:t>March 3 – 5, 2026 in Skyward Family Access</a:t>
            </a:r>
          </a:p>
          <a:p>
            <a:pPr marL="457200" indent="-457200">
              <a:buFont typeface="Arial" panose="020B0604020202020204" pitchFamily="34" charset="0"/>
              <a:buChar char="•"/>
            </a:pPr>
            <a:r>
              <a:rPr lang="en-US" sz="2800"/>
              <a:t>This will be the final time for parents/students to review your course selection and make changes before the 2026-27 school year.</a:t>
            </a:r>
          </a:p>
          <a:p>
            <a:pPr marL="457200" indent="-457200">
              <a:buFont typeface="Arial" panose="020B0604020202020204" pitchFamily="34" charset="0"/>
              <a:buChar char="•"/>
            </a:pPr>
            <a:r>
              <a:rPr lang="en-US" sz="2800">
                <a:highlight>
                  <a:srgbClr val="FFFF00"/>
                </a:highlight>
              </a:rPr>
              <a:t>No schedule change requests will be accepted after March 5</a:t>
            </a:r>
            <a:r>
              <a:rPr lang="en-US" sz="2800" baseline="30000">
                <a:highlight>
                  <a:srgbClr val="FFFF00"/>
                </a:highlight>
              </a:rPr>
              <a:t>th</a:t>
            </a:r>
            <a:r>
              <a:rPr lang="en-US" sz="2800">
                <a:highlight>
                  <a:srgbClr val="FFFF00"/>
                </a:highlight>
              </a:rPr>
              <a:t>.</a:t>
            </a:r>
          </a:p>
          <a:p>
            <a:pPr marL="457200" indent="-457200">
              <a:buFont typeface="Arial" panose="020B0604020202020204" pitchFamily="34" charset="0"/>
              <a:buChar char="•"/>
            </a:pPr>
            <a:r>
              <a:rPr lang="en-US" sz="2800"/>
              <a:t>When school resumes for the 2026-27 school year, only </a:t>
            </a:r>
            <a:r>
              <a:rPr lang="en-US" sz="2800" u="sng">
                <a:solidFill>
                  <a:srgbClr val="FF0000"/>
                </a:solidFill>
              </a:rPr>
              <a:t>schedule corrections</a:t>
            </a:r>
            <a:r>
              <a:rPr lang="en-US" sz="2800"/>
              <a:t> will be made according to the reasons discussed.</a:t>
            </a:r>
          </a:p>
        </p:txBody>
      </p:sp>
    </p:spTree>
    <p:extLst>
      <p:ext uri="{BB962C8B-B14F-4D97-AF65-F5344CB8AC3E}">
        <p14:creationId xmlns:p14="http://schemas.microsoft.com/office/powerpoint/2010/main" val="20569164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a:extLst>
            <a:ext uri="{FF2B5EF4-FFF2-40B4-BE49-F238E27FC236}">
              <a16:creationId xmlns:a16="http://schemas.microsoft.com/office/drawing/2014/main" id="{49A22B49-8088-EA53-03C2-9E61E10F7C52}"/>
            </a:ext>
          </a:extLst>
        </p:cNvPr>
        <p:cNvGrpSpPr/>
        <p:nvPr/>
      </p:nvGrpSpPr>
      <p:grpSpPr>
        <a:xfrm>
          <a:off x="0" y="0"/>
          <a:ext cx="0" cy="0"/>
          <a:chOff x="0" y="0"/>
          <a:chExt cx="0" cy="0"/>
        </a:xfrm>
      </p:grpSpPr>
      <p:grpSp>
        <p:nvGrpSpPr>
          <p:cNvPr id="12" name="Group 11">
            <a:extLst>
              <a:ext uri="{FF2B5EF4-FFF2-40B4-BE49-F238E27FC236}">
                <a16:creationId xmlns:a16="http://schemas.microsoft.com/office/drawing/2014/main" id="{28B97084-6C41-C0F8-DA13-8315DD4E6A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13" name="Picture 12">
              <a:extLst>
                <a:ext uri="{FF2B5EF4-FFF2-40B4-BE49-F238E27FC236}">
                  <a16:creationId xmlns:a16="http://schemas.microsoft.com/office/drawing/2014/main" id="{8D0CD6F3-077F-32C0-F082-0A9D9A27E92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4" name="Rectangle 13">
              <a:extLst>
                <a:ext uri="{FF2B5EF4-FFF2-40B4-BE49-F238E27FC236}">
                  <a16:creationId xmlns:a16="http://schemas.microsoft.com/office/drawing/2014/main" id="{78E02F4F-6574-5E4A-B5E1-AC61FC024B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5" name="Picture 14">
              <a:extLst>
                <a:ext uri="{FF2B5EF4-FFF2-40B4-BE49-F238E27FC236}">
                  <a16:creationId xmlns:a16="http://schemas.microsoft.com/office/drawing/2014/main" id="{697FCEBA-6DE9-8D1D-C332-2ADEA59CAB9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16" name="Picture 15">
              <a:extLst>
                <a:ext uri="{FF2B5EF4-FFF2-40B4-BE49-F238E27FC236}">
                  <a16:creationId xmlns:a16="http://schemas.microsoft.com/office/drawing/2014/main" id="{D1CB1BEC-BF91-1BB8-6ECF-BCDA86D92D2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18" name="Straight Connector 17">
            <a:extLst>
              <a:ext uri="{FF2B5EF4-FFF2-40B4-BE49-F238E27FC236}">
                <a16:creationId xmlns:a16="http://schemas.microsoft.com/office/drawing/2014/main" id="{102631DA-280E-2EAB-9A0D-94B75E35AB2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20" name="Rectangle 19">
            <a:extLst>
              <a:ext uri="{FF2B5EF4-FFF2-40B4-BE49-F238E27FC236}">
                <a16:creationId xmlns:a16="http://schemas.microsoft.com/office/drawing/2014/main" id="{D2126AF5-5116-CA97-E390-3BA4734504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A18AB24-927E-B2F7-EFC2-7C2640F6C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920" y="1399880"/>
            <a:ext cx="7808159" cy="4103960"/>
          </a:xfrm>
          <a:prstGeom prst="rect">
            <a:avLst/>
          </a:prstGeom>
          <a:solidFill>
            <a:schemeClr val="tx2">
              <a:lumMod val="90000"/>
              <a:lumOff val="10000"/>
            </a:schemeClr>
          </a:solid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AFF3BF1-AFF2-A6D1-FE59-BC28A3C48B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solidFill>
              <a:schemeClr val="accent1"/>
            </a:solidFill>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grpSp>
        <p:nvGrpSpPr>
          <p:cNvPr id="26" name="Group 25">
            <a:extLst>
              <a:ext uri="{FF2B5EF4-FFF2-40B4-BE49-F238E27FC236}">
                <a16:creationId xmlns:a16="http://schemas.microsoft.com/office/drawing/2014/main" id="{E09CDDFE-E73E-69FC-9F47-5B18D5B0DD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3631"/>
            <a:ext cx="12231160" cy="659658"/>
            <a:chOff x="-16934" y="3123631"/>
            <a:chExt cx="12231160" cy="659658"/>
          </a:xfrm>
        </p:grpSpPr>
        <p:sp>
          <p:nvSpPr>
            <p:cNvPr id="27" name="Rounded Rectangle 17">
              <a:extLst>
                <a:ext uri="{FF2B5EF4-FFF2-40B4-BE49-F238E27FC236}">
                  <a16:creationId xmlns:a16="http://schemas.microsoft.com/office/drawing/2014/main" id="{D3C4C864-1935-4986-175D-0A8199CCA6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30976" y="312363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492851F8-8ADD-D7AA-E402-C296989C2BC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6934" y="3145536"/>
              <a:ext cx="2478024" cy="612648"/>
            </a:xfrm>
            <a:prstGeom prst="rect">
              <a:avLst/>
            </a:prstGeom>
          </p:spPr>
        </p:pic>
        <p:sp>
          <p:nvSpPr>
            <p:cNvPr id="29" name="Rounded Rectangle 20">
              <a:extLst>
                <a:ext uri="{FF2B5EF4-FFF2-40B4-BE49-F238E27FC236}">
                  <a16:creationId xmlns:a16="http://schemas.microsoft.com/office/drawing/2014/main" id="{AED1FD28-B31D-33D7-3053-BC3AF92E4B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17803" y="312492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a:extLst>
                <a:ext uri="{FF2B5EF4-FFF2-40B4-BE49-F238E27FC236}">
                  <a16:creationId xmlns:a16="http://schemas.microsoft.com/office/drawing/2014/main" id="{DDD07E5E-4E1A-D960-CD60-335E079EED8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9736202" y="3145536"/>
              <a:ext cx="2478024" cy="612648"/>
            </a:xfrm>
            <a:prstGeom prst="rect">
              <a:avLst/>
            </a:prstGeom>
          </p:spPr>
        </p:pic>
      </p:grpSp>
      <p:sp>
        <p:nvSpPr>
          <p:cNvPr id="6" name="Title 5">
            <a:extLst>
              <a:ext uri="{FF2B5EF4-FFF2-40B4-BE49-F238E27FC236}">
                <a16:creationId xmlns:a16="http://schemas.microsoft.com/office/drawing/2014/main" id="{FBD0E0F6-F73F-2AD7-DCB5-E952A0F3EB6F}"/>
              </a:ext>
            </a:extLst>
          </p:cNvPr>
          <p:cNvSpPr>
            <a:spLocks noGrp="1"/>
          </p:cNvSpPr>
          <p:nvPr>
            <p:ph type="title"/>
          </p:nvPr>
        </p:nvSpPr>
        <p:spPr>
          <a:xfrm>
            <a:off x="2692398" y="1871131"/>
            <a:ext cx="6815669" cy="1515533"/>
          </a:xfrm>
        </p:spPr>
        <p:txBody>
          <a:bodyPr vert="horz" lIns="91440" tIns="45720" rIns="91440" bIns="45720" rtlCol="0" anchor="b">
            <a:normAutofit/>
          </a:bodyPr>
          <a:lstStyle/>
          <a:p>
            <a:pPr>
              <a:lnSpc>
                <a:spcPct val="90000"/>
              </a:lnSpc>
            </a:pPr>
            <a:r>
              <a:rPr lang="en-US" sz="5000">
                <a:solidFill>
                  <a:schemeClr val="bg1"/>
                </a:solidFill>
              </a:rPr>
              <a:t>Specialized Middle School Programs</a:t>
            </a:r>
          </a:p>
        </p:txBody>
      </p:sp>
      <p:sp>
        <p:nvSpPr>
          <p:cNvPr id="7" name="Text Placeholder 6">
            <a:extLst>
              <a:ext uri="{FF2B5EF4-FFF2-40B4-BE49-F238E27FC236}">
                <a16:creationId xmlns:a16="http://schemas.microsoft.com/office/drawing/2014/main" id="{010A3091-207F-94F0-3092-E8CF3113BFD3}"/>
              </a:ext>
            </a:extLst>
          </p:cNvPr>
          <p:cNvSpPr>
            <a:spLocks noGrp="1"/>
          </p:cNvSpPr>
          <p:nvPr>
            <p:ph type="body" idx="1"/>
          </p:nvPr>
        </p:nvSpPr>
        <p:spPr>
          <a:xfrm>
            <a:off x="2692398" y="3657597"/>
            <a:ext cx="6815669" cy="1320802"/>
          </a:xfrm>
        </p:spPr>
        <p:txBody>
          <a:bodyPr vert="horz" lIns="91440" tIns="45720" rIns="91440" bIns="45720" rtlCol="0" anchor="t">
            <a:normAutofit/>
          </a:bodyPr>
          <a:lstStyle/>
          <a:p>
            <a:endParaRPr lang="en-US" sz="2100">
              <a:solidFill>
                <a:schemeClr val="bg1"/>
              </a:solidFill>
            </a:endParaRPr>
          </a:p>
          <a:p>
            <a:r>
              <a:rPr lang="en-US" sz="2100">
                <a:solidFill>
                  <a:schemeClr val="bg1"/>
                </a:solidFill>
              </a:rPr>
              <a:t>*Application Required*</a:t>
            </a:r>
          </a:p>
        </p:txBody>
      </p:sp>
      <p:cxnSp>
        <p:nvCxnSpPr>
          <p:cNvPr id="32" name="Straight Connector 31">
            <a:extLst>
              <a:ext uri="{FF2B5EF4-FFF2-40B4-BE49-F238E27FC236}">
                <a16:creationId xmlns:a16="http://schemas.microsoft.com/office/drawing/2014/main" id="{19BB6D1D-E0B7-3CDF-7E6B-A6614E56286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560034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 name="Title 4"/>
          <p:cNvSpPr>
            <a:spLocks noGrp="1"/>
          </p:cNvSpPr>
          <p:nvPr>
            <p:ph type="title"/>
          </p:nvPr>
        </p:nvSpPr>
        <p:spPr>
          <a:xfrm>
            <a:off x="952108" y="954756"/>
            <a:ext cx="2730414" cy="4946003"/>
          </a:xfrm>
        </p:spPr>
        <p:txBody>
          <a:bodyPr>
            <a:normAutofit/>
          </a:bodyPr>
          <a:lstStyle/>
          <a:p>
            <a:r>
              <a:rPr lang="en-US">
                <a:solidFill>
                  <a:srgbClr val="FFFFFF"/>
                </a:solidFill>
              </a:rPr>
              <a:t>Peer Assistance and Leadership (PALS)</a:t>
            </a:r>
          </a:p>
        </p:txBody>
      </p:sp>
      <p:sp>
        <p:nvSpPr>
          <p:cNvPr id="17" name="Rectangle 16">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p:cNvSpPr>
            <a:spLocks noGrp="1"/>
          </p:cNvSpPr>
          <p:nvPr>
            <p:ph idx="1"/>
          </p:nvPr>
        </p:nvSpPr>
        <p:spPr>
          <a:xfrm>
            <a:off x="5140934" y="469900"/>
            <a:ext cx="5953630" cy="5405968"/>
          </a:xfrm>
        </p:spPr>
        <p:txBody>
          <a:bodyPr anchor="ctr">
            <a:normAutofit/>
          </a:bodyPr>
          <a:lstStyle/>
          <a:p>
            <a:pPr marL="0" indent="0">
              <a:buNone/>
            </a:pPr>
            <a:endParaRPr lang="en-US"/>
          </a:p>
          <a:p>
            <a:pPr lvl="1">
              <a:buFont typeface="Wingdings" panose="05000000000000000000" pitchFamily="2" charset="2"/>
              <a:buChar char="v"/>
            </a:pPr>
            <a:r>
              <a:rPr lang="en-US"/>
              <a:t>Students learn and develop leadership skills in goal setting, communication, peer listening, group dynamics, project planning, and implementation. Students also investigate techniques and skills needed to provide programs to their peers that increase motivation, self-esteem, and student Involvement. Application Only.</a:t>
            </a:r>
          </a:p>
        </p:txBody>
      </p:sp>
    </p:spTree>
    <p:extLst>
      <p:ext uri="{BB962C8B-B14F-4D97-AF65-F5344CB8AC3E}">
        <p14:creationId xmlns:p14="http://schemas.microsoft.com/office/powerpoint/2010/main" val="10067764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952108" y="954756"/>
            <a:ext cx="2730414" cy="4946003"/>
          </a:xfrm>
        </p:spPr>
        <p:txBody>
          <a:bodyPr>
            <a:normAutofit/>
          </a:bodyPr>
          <a:lstStyle/>
          <a:p>
            <a:r>
              <a:rPr lang="en-US">
                <a:solidFill>
                  <a:srgbClr val="FFFFFF"/>
                </a:solidFill>
              </a:rPr>
              <a:t>Office Worker</a:t>
            </a:r>
          </a:p>
        </p:txBody>
      </p:sp>
      <p:sp>
        <p:nvSpPr>
          <p:cNvPr id="14" name="Rectangle 13">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140934" y="469900"/>
            <a:ext cx="5953630" cy="5405968"/>
          </a:xfrm>
        </p:spPr>
        <p:txBody>
          <a:bodyPr anchor="ctr">
            <a:normAutofit/>
          </a:bodyPr>
          <a:lstStyle/>
          <a:p>
            <a:pPr>
              <a:buFont typeface="Wingdings" panose="05000000000000000000" pitchFamily="2" charset="2"/>
              <a:buChar char="v"/>
            </a:pPr>
            <a:r>
              <a:rPr lang="en-US"/>
              <a:t>Students who have strong academic grades, good conduct, and a teacher’s recommendation may take Office Work. Students perform routine office assignments, such as answering the phone and delivering messages. Application only.</a:t>
            </a:r>
          </a:p>
        </p:txBody>
      </p:sp>
    </p:spTree>
    <p:extLst>
      <p:ext uri="{BB962C8B-B14F-4D97-AF65-F5344CB8AC3E}">
        <p14:creationId xmlns:p14="http://schemas.microsoft.com/office/powerpoint/2010/main" val="524493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952108" y="954756"/>
            <a:ext cx="2730414" cy="4946003"/>
          </a:xfrm>
        </p:spPr>
        <p:txBody>
          <a:bodyPr>
            <a:normAutofit/>
          </a:bodyPr>
          <a:lstStyle/>
          <a:p>
            <a:r>
              <a:rPr lang="en-US">
                <a:solidFill>
                  <a:srgbClr val="FFFFFF"/>
                </a:solidFill>
              </a:rPr>
              <a:t> 8</a:t>
            </a:r>
            <a:r>
              <a:rPr lang="en-US" baseline="30000">
                <a:solidFill>
                  <a:srgbClr val="FFFFFF"/>
                </a:solidFill>
              </a:rPr>
              <a:t>th</a:t>
            </a:r>
            <a:r>
              <a:rPr lang="en-US">
                <a:solidFill>
                  <a:srgbClr val="FFFFFF"/>
                </a:solidFill>
              </a:rPr>
              <a:t> Grade AVID </a:t>
            </a:r>
          </a:p>
        </p:txBody>
      </p:sp>
      <p:sp>
        <p:nvSpPr>
          <p:cNvPr id="15" name="Rectangle 14">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p:cNvSpPr>
            <a:spLocks noGrp="1"/>
          </p:cNvSpPr>
          <p:nvPr>
            <p:ph idx="1"/>
          </p:nvPr>
        </p:nvSpPr>
        <p:spPr>
          <a:xfrm>
            <a:off x="5140934" y="469900"/>
            <a:ext cx="5953630" cy="5405968"/>
          </a:xfrm>
        </p:spPr>
        <p:txBody>
          <a:bodyPr anchor="ctr">
            <a:normAutofit/>
          </a:bodyPr>
          <a:lstStyle/>
          <a:p>
            <a:pPr>
              <a:buFont typeface="Wingdings" panose="05000000000000000000" pitchFamily="2" charset="2"/>
              <a:buChar char="v"/>
            </a:pPr>
            <a:endParaRPr lang="en-US"/>
          </a:p>
          <a:p>
            <a:pPr lvl="1">
              <a:buFont typeface="Wingdings" panose="05000000000000000000" pitchFamily="2" charset="2"/>
              <a:buChar char="v"/>
            </a:pPr>
            <a:r>
              <a:rPr lang="en-US"/>
              <a:t>The eighth-grade AVID Elective course is the year of preparation for high school. Students will refine previous goals, focusing on their transition to high school as part of a college preparatory path. Their writing will focus on completing all steps of the writing process and varying style, word choice, vocabulary, structure, and voice. Other areas of focus include increasing the use of technology, building upon their test preparation and test-taking knowledge, analyzing text, and utilizing appropriate reading strategies in various settings. Students will become more involved in the presentations of guest speakers and field Trips. Application Only.</a:t>
            </a:r>
          </a:p>
          <a:p>
            <a:pPr lvl="1">
              <a:buFont typeface="Wingdings" panose="05000000000000000000" pitchFamily="2" charset="2"/>
              <a:buChar char="v"/>
            </a:pPr>
            <a:endParaRPr lang="en-US"/>
          </a:p>
        </p:txBody>
      </p:sp>
    </p:spTree>
    <p:extLst>
      <p:ext uri="{BB962C8B-B14F-4D97-AF65-F5344CB8AC3E}">
        <p14:creationId xmlns:p14="http://schemas.microsoft.com/office/powerpoint/2010/main" val="39101462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575D7A7-3C36-4508-9BC6-70A93BD3C4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13" name="Picture 12">
              <a:extLst>
                <a:ext uri="{FF2B5EF4-FFF2-40B4-BE49-F238E27FC236}">
                  <a16:creationId xmlns:a16="http://schemas.microsoft.com/office/drawing/2014/main" id="{BC964A0D-06B7-4C16-AC9F-20ADDA8059E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4" name="Rectangle 13">
              <a:extLst>
                <a:ext uri="{FF2B5EF4-FFF2-40B4-BE49-F238E27FC236}">
                  <a16:creationId xmlns:a16="http://schemas.microsoft.com/office/drawing/2014/main" id="{F5703F5C-55DF-45CD-BC3F-3BE8F1033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5" name="Picture 14">
              <a:extLst>
                <a:ext uri="{FF2B5EF4-FFF2-40B4-BE49-F238E27FC236}">
                  <a16:creationId xmlns:a16="http://schemas.microsoft.com/office/drawing/2014/main" id="{A8C7134F-70F9-4826-A97E-9B39AEA08F5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16" name="Picture 15">
              <a:extLst>
                <a:ext uri="{FF2B5EF4-FFF2-40B4-BE49-F238E27FC236}">
                  <a16:creationId xmlns:a16="http://schemas.microsoft.com/office/drawing/2014/main" id="{39351E73-B6DD-4B56-8EE9-C16B5711C46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18" name="Straight Connector 17">
            <a:extLst>
              <a:ext uri="{FF2B5EF4-FFF2-40B4-BE49-F238E27FC236}">
                <a16:creationId xmlns:a16="http://schemas.microsoft.com/office/drawing/2014/main" id="{AE446D0E-6531-40B7-A182-FB860243977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20" name="Rectangle 19">
            <a:extLst>
              <a:ext uri="{FF2B5EF4-FFF2-40B4-BE49-F238E27FC236}">
                <a16:creationId xmlns:a16="http://schemas.microsoft.com/office/drawing/2014/main" id="{D59C2C63-D709-4949-9465-29A52CBEDD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EFD2038-15D6-4003-8350-AFEC394EEF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920" y="1399880"/>
            <a:ext cx="7808159" cy="4103960"/>
          </a:xfrm>
          <a:prstGeom prst="rect">
            <a:avLst/>
          </a:prstGeom>
          <a:solidFill>
            <a:schemeClr val="tx2">
              <a:lumMod val="90000"/>
              <a:lumOff val="10000"/>
            </a:schemeClr>
          </a:solid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8CF519C2-F6BE-41BE-A50E-54B98359C9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solidFill>
              <a:schemeClr val="accent1"/>
            </a:solidFill>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grpSp>
        <p:nvGrpSpPr>
          <p:cNvPr id="26" name="Group 25">
            <a:extLst>
              <a:ext uri="{FF2B5EF4-FFF2-40B4-BE49-F238E27FC236}">
                <a16:creationId xmlns:a16="http://schemas.microsoft.com/office/drawing/2014/main" id="{7767AD93-AD3E-4C62-97D5-E54E14B2EAD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3631"/>
            <a:ext cx="12231160" cy="659658"/>
            <a:chOff x="-16934" y="3123631"/>
            <a:chExt cx="12231160" cy="659658"/>
          </a:xfrm>
        </p:grpSpPr>
        <p:sp>
          <p:nvSpPr>
            <p:cNvPr id="27" name="Rounded Rectangle 17">
              <a:extLst>
                <a:ext uri="{FF2B5EF4-FFF2-40B4-BE49-F238E27FC236}">
                  <a16:creationId xmlns:a16="http://schemas.microsoft.com/office/drawing/2014/main" id="{AA443E8D-EC07-4B8F-B370-2A1153F350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30976" y="312363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841F0AA1-D12D-4FDB-BF66-D9398ED9303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6934" y="3145536"/>
              <a:ext cx="2478024" cy="612648"/>
            </a:xfrm>
            <a:prstGeom prst="rect">
              <a:avLst/>
            </a:prstGeom>
          </p:spPr>
        </p:pic>
        <p:sp>
          <p:nvSpPr>
            <p:cNvPr id="29" name="Rounded Rectangle 20">
              <a:extLst>
                <a:ext uri="{FF2B5EF4-FFF2-40B4-BE49-F238E27FC236}">
                  <a16:creationId xmlns:a16="http://schemas.microsoft.com/office/drawing/2014/main" id="{E2B949DE-0178-4942-80DE-811C1AA4F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17803" y="312492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a:extLst>
                <a:ext uri="{FF2B5EF4-FFF2-40B4-BE49-F238E27FC236}">
                  <a16:creationId xmlns:a16="http://schemas.microsoft.com/office/drawing/2014/main" id="{284AA86D-EAE1-4E3F-A54C-7F1E390B6DF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9736202" y="3145536"/>
              <a:ext cx="2478024" cy="612648"/>
            </a:xfrm>
            <a:prstGeom prst="rect">
              <a:avLst/>
            </a:prstGeom>
          </p:spPr>
        </p:pic>
      </p:grpSp>
      <p:sp>
        <p:nvSpPr>
          <p:cNvPr id="6" name="Title 5"/>
          <p:cNvSpPr>
            <a:spLocks noGrp="1"/>
          </p:cNvSpPr>
          <p:nvPr>
            <p:ph type="title"/>
          </p:nvPr>
        </p:nvSpPr>
        <p:spPr>
          <a:xfrm>
            <a:off x="2692398" y="1871131"/>
            <a:ext cx="6815669" cy="1515533"/>
          </a:xfrm>
        </p:spPr>
        <p:txBody>
          <a:bodyPr vert="horz" lIns="91440" tIns="45720" rIns="91440" bIns="45720" rtlCol="0" anchor="b">
            <a:normAutofit/>
          </a:bodyPr>
          <a:lstStyle/>
          <a:p>
            <a:pPr>
              <a:lnSpc>
                <a:spcPct val="90000"/>
              </a:lnSpc>
            </a:pPr>
            <a:r>
              <a:rPr lang="en-US" sz="5000" dirty="0">
                <a:solidFill>
                  <a:schemeClr val="bg1"/>
                </a:solidFill>
              </a:rPr>
              <a:t>Physical Education Alternative</a:t>
            </a:r>
          </a:p>
        </p:txBody>
      </p:sp>
      <p:sp>
        <p:nvSpPr>
          <p:cNvPr id="7" name="Text Placeholder 6"/>
          <p:cNvSpPr>
            <a:spLocks noGrp="1"/>
          </p:cNvSpPr>
          <p:nvPr>
            <p:ph type="body" idx="1"/>
          </p:nvPr>
        </p:nvSpPr>
        <p:spPr>
          <a:xfrm>
            <a:off x="2692398" y="3657597"/>
            <a:ext cx="6815669" cy="1320802"/>
          </a:xfrm>
        </p:spPr>
        <p:txBody>
          <a:bodyPr vert="horz" lIns="91440" tIns="45720" rIns="91440" bIns="45720" rtlCol="0" anchor="t">
            <a:normAutofit/>
          </a:bodyPr>
          <a:lstStyle/>
          <a:p>
            <a:endParaRPr lang="en-US" sz="2100" dirty="0">
              <a:solidFill>
                <a:schemeClr val="bg1"/>
              </a:solidFill>
            </a:endParaRPr>
          </a:p>
        </p:txBody>
      </p:sp>
      <p:cxnSp>
        <p:nvCxnSpPr>
          <p:cNvPr id="32" name="Straight Connector 31">
            <a:extLst>
              <a:ext uri="{FF2B5EF4-FFF2-40B4-BE49-F238E27FC236}">
                <a16:creationId xmlns:a16="http://schemas.microsoft.com/office/drawing/2014/main" id="{0772CE55-4C36-44F1-A9BD-379BEB8431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7982640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6DD40ECD-8CBA-4648-BFE9-C25C161864AC}"/>
              </a:ext>
            </a:extLst>
          </p:cNvPr>
          <p:cNvSpPr>
            <a:spLocks noGrp="1"/>
          </p:cNvSpPr>
          <p:nvPr>
            <p:ph type="title"/>
          </p:nvPr>
        </p:nvSpPr>
        <p:spPr>
          <a:xfrm>
            <a:off x="952108" y="954756"/>
            <a:ext cx="2730414" cy="4946003"/>
          </a:xfrm>
        </p:spPr>
        <p:txBody>
          <a:bodyPr>
            <a:normAutofit/>
          </a:bodyPr>
          <a:lstStyle/>
          <a:p>
            <a:r>
              <a:rPr lang="en-US">
                <a:solidFill>
                  <a:srgbClr val="FFFFFF"/>
                </a:solidFill>
              </a:rPr>
              <a:t>Introduction to Dance</a:t>
            </a:r>
          </a:p>
        </p:txBody>
      </p:sp>
      <p:sp>
        <p:nvSpPr>
          <p:cNvPr id="14" name="Rectangle 13">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5117E05-FF7F-4AFC-80F7-5D95777A697F}"/>
              </a:ext>
            </a:extLst>
          </p:cNvPr>
          <p:cNvSpPr>
            <a:spLocks noGrp="1"/>
          </p:cNvSpPr>
          <p:nvPr>
            <p:ph idx="1"/>
          </p:nvPr>
        </p:nvSpPr>
        <p:spPr>
          <a:xfrm>
            <a:off x="5140934" y="469900"/>
            <a:ext cx="5953630" cy="5405968"/>
          </a:xfrm>
        </p:spPr>
        <p:txBody>
          <a:bodyPr anchor="ctr">
            <a:normAutofit/>
          </a:bodyPr>
          <a:lstStyle/>
          <a:p>
            <a:pPr>
              <a:buFont typeface="Wingdings" panose="05000000000000000000" pitchFamily="2" charset="2"/>
              <a:buChar char="v"/>
            </a:pPr>
            <a:r>
              <a:rPr lang="en-US"/>
              <a:t>The purpose of this course is to explore the fundamentals of movement. Aerobic fitness dance, recreational dance, and dance forms including ballet, folk/ ethnic, jazz, tap, precision, hip hop, lyrical, and modern that will challenge the students to employ both fine and gross motor skills. Students receive a brief historical overview of dance.</a:t>
            </a:r>
          </a:p>
        </p:txBody>
      </p:sp>
    </p:spTree>
    <p:extLst>
      <p:ext uri="{BB962C8B-B14F-4D97-AF65-F5344CB8AC3E}">
        <p14:creationId xmlns:p14="http://schemas.microsoft.com/office/powerpoint/2010/main" val="20212964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peech Bubble: Rectangle 7">
            <a:extLst>
              <a:ext uri="{FF2B5EF4-FFF2-40B4-BE49-F238E27FC236}">
                <a16:creationId xmlns:a16="http://schemas.microsoft.com/office/drawing/2014/main" id="{3A371118-1A08-02A8-E69D-02ADABDD486B}"/>
              </a:ext>
            </a:extLst>
          </p:cNvPr>
          <p:cNvSpPr/>
          <p:nvPr/>
        </p:nvSpPr>
        <p:spPr>
          <a:xfrm>
            <a:off x="1862357" y="1796623"/>
            <a:ext cx="3679462" cy="2623254"/>
          </a:xfrm>
          <a:prstGeom prst="wedgeRect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Garamond" panose="02020404030301010803"/>
                <a:ea typeface="+mn-ea"/>
                <a:cs typeface="+mn-cs"/>
              </a:rPr>
              <a:t>Sample of a Completed Course Selection Sheet</a:t>
            </a:r>
          </a:p>
        </p:txBody>
      </p:sp>
      <p:pic>
        <p:nvPicPr>
          <p:cNvPr id="6" name="Picture 5">
            <a:extLst>
              <a:ext uri="{FF2B5EF4-FFF2-40B4-BE49-F238E27FC236}">
                <a16:creationId xmlns:a16="http://schemas.microsoft.com/office/drawing/2014/main" id="{166B67C6-B280-F7C7-C98C-B8572F9F29A1}"/>
              </a:ext>
            </a:extLst>
          </p:cNvPr>
          <p:cNvPicPr>
            <a:picLocks noChangeAspect="1"/>
          </p:cNvPicPr>
          <p:nvPr/>
        </p:nvPicPr>
        <p:blipFill>
          <a:blip r:embed="rId2"/>
          <a:stretch>
            <a:fillRect/>
          </a:stretch>
        </p:blipFill>
        <p:spPr>
          <a:xfrm>
            <a:off x="6383315" y="739588"/>
            <a:ext cx="4252369" cy="5378824"/>
          </a:xfrm>
          <a:prstGeom prst="rect">
            <a:avLst/>
          </a:prstGeom>
        </p:spPr>
      </p:pic>
    </p:spTree>
    <p:extLst>
      <p:ext uri="{BB962C8B-B14F-4D97-AF65-F5344CB8AC3E}">
        <p14:creationId xmlns:p14="http://schemas.microsoft.com/office/powerpoint/2010/main" val="1775062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1" y="484632"/>
            <a:ext cx="11222737"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02CE71-5508-4E37-83A6-F6DF41DF3000}"/>
              </a:ext>
            </a:extLst>
          </p:cNvPr>
          <p:cNvSpPr>
            <a:spLocks noGrp="1"/>
          </p:cNvSpPr>
          <p:nvPr>
            <p:ph type="title"/>
          </p:nvPr>
        </p:nvSpPr>
        <p:spPr>
          <a:xfrm>
            <a:off x="804421" y="796374"/>
            <a:ext cx="10583158" cy="880027"/>
          </a:xfrm>
        </p:spPr>
        <p:txBody>
          <a:bodyPr>
            <a:normAutofit/>
          </a:bodyPr>
          <a:lstStyle/>
          <a:p>
            <a:r>
              <a:rPr lang="en-US">
                <a:solidFill>
                  <a:srgbClr val="FFFFFF"/>
                </a:solidFill>
              </a:rPr>
              <a:t>Reminders</a:t>
            </a:r>
          </a:p>
        </p:txBody>
      </p:sp>
      <p:sp>
        <p:nvSpPr>
          <p:cNvPr id="12" name="Rectangle 11">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747" y="648377"/>
            <a:ext cx="10890504"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12192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61CB621-D1E7-45E6-9409-B050D1084DED}"/>
              </a:ext>
            </a:extLst>
          </p:cNvPr>
          <p:cNvSpPr>
            <a:spLocks noGrp="1"/>
          </p:cNvSpPr>
          <p:nvPr>
            <p:ph idx="1"/>
          </p:nvPr>
        </p:nvSpPr>
        <p:spPr>
          <a:xfrm>
            <a:off x="1295401" y="2612255"/>
            <a:ext cx="9601196" cy="3885363"/>
          </a:xfrm>
        </p:spPr>
        <p:txBody>
          <a:bodyPr>
            <a:normAutofit/>
          </a:bodyPr>
          <a:lstStyle/>
          <a:p>
            <a:pPr>
              <a:buFont typeface="Wingdings" panose="05000000000000000000" pitchFamily="2" charset="2"/>
              <a:buChar char="v"/>
            </a:pPr>
            <a:r>
              <a:rPr lang="en-US" dirty="0"/>
              <a:t>Please be sure students turn in their completed &amp; signed course selection sheets to their Texas History teachers by Friday, January 23</a:t>
            </a:r>
            <a:r>
              <a:rPr lang="en-US" baseline="30000" dirty="0"/>
              <a:t>rd</a:t>
            </a:r>
            <a:r>
              <a:rPr lang="en-US" dirty="0"/>
              <a:t>  </a:t>
            </a:r>
          </a:p>
          <a:p>
            <a:pPr lvl="1">
              <a:buFont typeface="Wingdings" panose="05000000000000000000" pitchFamily="2" charset="2"/>
              <a:buChar char="v"/>
            </a:pPr>
            <a:r>
              <a:rPr lang="en-US" b="1" dirty="0"/>
              <a:t>No signed course selection sheet = No SchooLinks input</a:t>
            </a:r>
          </a:p>
          <a:p>
            <a:pPr>
              <a:buFont typeface="Wingdings" panose="05000000000000000000" pitchFamily="2" charset="2"/>
              <a:buChar char="v"/>
            </a:pPr>
            <a:r>
              <a:rPr lang="en-US" dirty="0"/>
              <a:t>Course guides and other course selection information is posted on the DCMS Counselor Website and in your student’s Counselor’s Schoology page</a:t>
            </a:r>
          </a:p>
          <a:p>
            <a:pPr>
              <a:buFont typeface="Wingdings" panose="05000000000000000000" pitchFamily="2" charset="2"/>
              <a:buChar char="v"/>
            </a:pPr>
            <a:r>
              <a:rPr lang="en-US" dirty="0"/>
              <a:t> AVID Applications are available online on the district AVID home page</a:t>
            </a:r>
          </a:p>
          <a:p>
            <a:pPr lvl="1">
              <a:buFont typeface="Wingdings" panose="05000000000000000000" pitchFamily="2" charset="2"/>
              <a:buChar char="v"/>
            </a:pPr>
            <a:r>
              <a:rPr lang="en-US" dirty="0">
                <a:solidFill>
                  <a:srgbClr val="FF0000"/>
                </a:solidFill>
                <a:latin typeface="+mj-lt"/>
              </a:rPr>
              <a:t>Deadline for applications is 1/29/26 </a:t>
            </a:r>
          </a:p>
          <a:p>
            <a:pPr lvl="1">
              <a:buFont typeface="Wingdings" panose="05000000000000000000" pitchFamily="2" charset="2"/>
              <a:buChar char="v"/>
            </a:pPr>
            <a:r>
              <a:rPr lang="en-US" dirty="0">
                <a:solidFill>
                  <a:srgbClr val="FF0000"/>
                </a:solidFill>
                <a:latin typeface="+mj-lt"/>
              </a:rPr>
              <a:t>For more information, contact the AVID teacher Mr. Thomas @ clifford.thomas@fortbendisd.gov</a:t>
            </a:r>
          </a:p>
        </p:txBody>
      </p:sp>
    </p:spTree>
    <p:extLst>
      <p:ext uri="{BB962C8B-B14F-4D97-AF65-F5344CB8AC3E}">
        <p14:creationId xmlns:p14="http://schemas.microsoft.com/office/powerpoint/2010/main" val="15687047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1" y="484632"/>
            <a:ext cx="11222737"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02CE71-5508-4E37-83A6-F6DF41DF3000}"/>
              </a:ext>
            </a:extLst>
          </p:cNvPr>
          <p:cNvSpPr>
            <a:spLocks noGrp="1"/>
          </p:cNvSpPr>
          <p:nvPr>
            <p:ph type="title"/>
          </p:nvPr>
        </p:nvSpPr>
        <p:spPr>
          <a:xfrm>
            <a:off x="804421" y="796374"/>
            <a:ext cx="10583158" cy="880027"/>
          </a:xfrm>
        </p:spPr>
        <p:txBody>
          <a:bodyPr>
            <a:normAutofit/>
          </a:bodyPr>
          <a:lstStyle/>
          <a:p>
            <a:r>
              <a:rPr lang="en-US">
                <a:solidFill>
                  <a:srgbClr val="FFFFFF"/>
                </a:solidFill>
              </a:rPr>
              <a:t>Contact Information</a:t>
            </a:r>
          </a:p>
        </p:txBody>
      </p:sp>
      <p:sp>
        <p:nvSpPr>
          <p:cNvPr id="12" name="Rectangle 11">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747" y="648377"/>
            <a:ext cx="10890504"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12192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61CB621-D1E7-45E6-9409-B050D1084DED}"/>
              </a:ext>
            </a:extLst>
          </p:cNvPr>
          <p:cNvSpPr>
            <a:spLocks noGrp="1"/>
          </p:cNvSpPr>
          <p:nvPr>
            <p:ph idx="1"/>
          </p:nvPr>
        </p:nvSpPr>
        <p:spPr>
          <a:xfrm>
            <a:off x="1295401" y="2612255"/>
            <a:ext cx="9601196" cy="3885363"/>
          </a:xfrm>
        </p:spPr>
        <p:txBody>
          <a:bodyPr>
            <a:normAutofit/>
          </a:bodyPr>
          <a:lstStyle/>
          <a:p>
            <a:pPr marL="0" indent="0">
              <a:buNone/>
            </a:pPr>
            <a:endParaRPr lang="en-US"/>
          </a:p>
          <a:p>
            <a:pPr>
              <a:buFont typeface="Wingdings" panose="05000000000000000000" pitchFamily="2" charset="2"/>
              <a:buChar char="v"/>
            </a:pPr>
            <a:r>
              <a:rPr lang="en-US"/>
              <a:t>Ms. Anitra Moore, 6</a:t>
            </a:r>
            <a:r>
              <a:rPr lang="en-US" baseline="30000"/>
              <a:t>th</a:t>
            </a:r>
            <a:r>
              <a:rPr lang="en-US"/>
              <a:t> Grade Counselor</a:t>
            </a:r>
          </a:p>
          <a:p>
            <a:pPr lvl="1">
              <a:buFont typeface="Wingdings" panose="05000000000000000000" pitchFamily="2" charset="2"/>
              <a:buChar char="v"/>
            </a:pPr>
            <a:r>
              <a:rPr lang="en-US"/>
              <a:t>Anitra.Moore@fortbendisd.gov</a:t>
            </a:r>
          </a:p>
          <a:p>
            <a:pPr lvl="1">
              <a:buFont typeface="Wingdings" panose="05000000000000000000" pitchFamily="2" charset="2"/>
              <a:buChar char="v"/>
            </a:pPr>
            <a:r>
              <a:rPr lang="en-US"/>
              <a:t>281-634-6430</a:t>
            </a:r>
          </a:p>
          <a:p>
            <a:pPr marL="0" marR="0" lvl="0" indent="0" algn="l" defTabSz="457200" rtl="0" eaLnBrk="1" fontAlgn="auto" latinLnBrk="0" hangingPunct="1">
              <a:lnSpc>
                <a:spcPct val="100000"/>
              </a:lnSpc>
              <a:spcBef>
                <a:spcPct val="20000"/>
              </a:spcBef>
              <a:spcAft>
                <a:spcPts val="600"/>
              </a:spcAft>
              <a:buClr>
                <a:srgbClr val="83992A"/>
              </a:buClr>
              <a:buSzPct val="115000"/>
              <a:buNone/>
              <a:tabLst/>
              <a:defRPr/>
            </a:pPr>
            <a:endParaRPr lang="en-US"/>
          </a:p>
          <a:p>
            <a:pPr>
              <a:buFont typeface="Wingdings" panose="05000000000000000000" pitchFamily="2" charset="2"/>
              <a:buChar char="v"/>
            </a:pPr>
            <a:r>
              <a:rPr lang="en-US"/>
              <a:t>Mr. Daniels, 7</a:t>
            </a:r>
            <a:r>
              <a:rPr lang="en-US" baseline="30000"/>
              <a:t>th</a:t>
            </a:r>
            <a:r>
              <a:rPr lang="en-US"/>
              <a:t> Grade Counselor</a:t>
            </a:r>
          </a:p>
          <a:p>
            <a:pPr lvl="1">
              <a:buFont typeface="Wingdings" panose="05000000000000000000" pitchFamily="2" charset="2"/>
              <a:buChar char="v"/>
            </a:pPr>
            <a:r>
              <a:rPr lang="en-US"/>
              <a:t>Clayton.Daniels@fortbendisd.gov</a:t>
            </a:r>
          </a:p>
          <a:p>
            <a:pPr lvl="1">
              <a:buFont typeface="Wingdings" panose="05000000000000000000" pitchFamily="2" charset="2"/>
              <a:buChar char="v"/>
            </a:pPr>
            <a:r>
              <a:rPr lang="en-US"/>
              <a:t>281-634-6459</a:t>
            </a:r>
          </a:p>
          <a:p>
            <a:pPr marL="0" marR="0" lvl="0" indent="0" algn="l" defTabSz="457200" rtl="0" eaLnBrk="1" fontAlgn="auto" latinLnBrk="0" hangingPunct="1">
              <a:lnSpc>
                <a:spcPct val="100000"/>
              </a:lnSpc>
              <a:spcBef>
                <a:spcPct val="20000"/>
              </a:spcBef>
              <a:spcAft>
                <a:spcPts val="600"/>
              </a:spcAft>
              <a:buClr>
                <a:srgbClr val="83992A"/>
              </a:buClr>
              <a:buSzPct val="115000"/>
              <a:buNone/>
              <a:tabLst/>
              <a:defRPr/>
            </a:pPr>
            <a:endParaRPr lang="en-US"/>
          </a:p>
        </p:txBody>
      </p:sp>
    </p:spTree>
    <p:extLst>
      <p:ext uri="{BB962C8B-B14F-4D97-AF65-F5344CB8AC3E}">
        <p14:creationId xmlns:p14="http://schemas.microsoft.com/office/powerpoint/2010/main" val="3982302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575D7A7-3C36-4508-9BC6-70A93BD3C4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13" name="Picture 12">
              <a:extLst>
                <a:ext uri="{FF2B5EF4-FFF2-40B4-BE49-F238E27FC236}">
                  <a16:creationId xmlns:a16="http://schemas.microsoft.com/office/drawing/2014/main" id="{BC964A0D-06B7-4C16-AC9F-20ADDA8059E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4" name="Rectangle 13">
              <a:extLst>
                <a:ext uri="{FF2B5EF4-FFF2-40B4-BE49-F238E27FC236}">
                  <a16:creationId xmlns:a16="http://schemas.microsoft.com/office/drawing/2014/main" id="{F5703F5C-55DF-45CD-BC3F-3BE8F1033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5" name="Picture 14">
              <a:extLst>
                <a:ext uri="{FF2B5EF4-FFF2-40B4-BE49-F238E27FC236}">
                  <a16:creationId xmlns:a16="http://schemas.microsoft.com/office/drawing/2014/main" id="{A8C7134F-70F9-4826-A97E-9B39AEA08F5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16" name="Picture 15">
              <a:extLst>
                <a:ext uri="{FF2B5EF4-FFF2-40B4-BE49-F238E27FC236}">
                  <a16:creationId xmlns:a16="http://schemas.microsoft.com/office/drawing/2014/main" id="{39351E73-B6DD-4B56-8EE9-C16B5711C46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18" name="Straight Connector 17">
            <a:extLst>
              <a:ext uri="{FF2B5EF4-FFF2-40B4-BE49-F238E27FC236}">
                <a16:creationId xmlns:a16="http://schemas.microsoft.com/office/drawing/2014/main" id="{AE446D0E-6531-40B7-A182-FB860243977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p:nvSpPr>
          <p:cNvPr id="20" name="Rectangle 19">
            <a:extLst>
              <a:ext uri="{FF2B5EF4-FFF2-40B4-BE49-F238E27FC236}">
                <a16:creationId xmlns:a16="http://schemas.microsoft.com/office/drawing/2014/main" id="{3D6DABB5-1FC3-4E21-AC84-4685B03C9F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2616" y="1411015"/>
            <a:ext cx="7808159" cy="4103960"/>
          </a:xfrm>
          <a:prstGeom prst="rect">
            <a:avLst/>
          </a:prstGeom>
          <a:blipFill dpi="0" rotWithShape="1">
            <a:blip r:embed="rId5">
              <a:alphaModFix amt="86000"/>
              <a:duotone>
                <a:schemeClr val="bg2">
                  <a:shade val="45000"/>
                  <a:satMod val="135000"/>
                </a:schemeClr>
                <a:prstClr val="white"/>
              </a:duotone>
            </a:blip>
            <a:srcRect/>
            <a:tile tx="0" ty="0" sx="90000" sy="100000" flip="none" algn="ctr"/>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C5790B5-250E-45E6-A05D-C3D1D459B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grpSp>
        <p:nvGrpSpPr>
          <p:cNvPr id="24" name="Group 23">
            <a:extLst>
              <a:ext uri="{FF2B5EF4-FFF2-40B4-BE49-F238E27FC236}">
                <a16:creationId xmlns:a16="http://schemas.microsoft.com/office/drawing/2014/main" id="{68158C4B-1BFE-4F6D-B2C1-0066FA11935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3631"/>
            <a:ext cx="12231160" cy="659658"/>
            <a:chOff x="-16934" y="3123631"/>
            <a:chExt cx="12231160" cy="659658"/>
          </a:xfrm>
        </p:grpSpPr>
        <p:sp>
          <p:nvSpPr>
            <p:cNvPr id="25" name="Rounded Rectangle 17">
              <a:extLst>
                <a:ext uri="{FF2B5EF4-FFF2-40B4-BE49-F238E27FC236}">
                  <a16:creationId xmlns:a16="http://schemas.microsoft.com/office/drawing/2014/main" id="{4A8E3562-03A2-4AF3-89BB-B227ED3261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30976" y="312363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BD9DF111-5BF8-4312-BECB-94BBCF29ECC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6934" y="3145536"/>
              <a:ext cx="2478024" cy="612648"/>
            </a:xfrm>
            <a:prstGeom prst="rect">
              <a:avLst/>
            </a:prstGeom>
          </p:spPr>
        </p:pic>
        <p:sp>
          <p:nvSpPr>
            <p:cNvPr id="27" name="Rounded Rectangle 20">
              <a:extLst>
                <a:ext uri="{FF2B5EF4-FFF2-40B4-BE49-F238E27FC236}">
                  <a16:creationId xmlns:a16="http://schemas.microsoft.com/office/drawing/2014/main" id="{9EEB3A31-82B4-41D6-BEAB-3CC49BBCBE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17803" y="312492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28C66B30-E9F1-40DD-A809-6A1282E237D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9736202" y="3145536"/>
              <a:ext cx="2478024" cy="612648"/>
            </a:xfrm>
            <a:prstGeom prst="rect">
              <a:avLst/>
            </a:prstGeom>
          </p:spPr>
        </p:pic>
      </p:grpSp>
      <p:sp>
        <p:nvSpPr>
          <p:cNvPr id="6" name="Title 5"/>
          <p:cNvSpPr>
            <a:spLocks noGrp="1"/>
          </p:cNvSpPr>
          <p:nvPr>
            <p:ph type="title"/>
          </p:nvPr>
        </p:nvSpPr>
        <p:spPr>
          <a:xfrm>
            <a:off x="2692398" y="1871131"/>
            <a:ext cx="6815669" cy="1515533"/>
          </a:xfrm>
        </p:spPr>
        <p:txBody>
          <a:bodyPr vert="horz" lIns="91440" tIns="45720" rIns="91440" bIns="45720" rtlCol="0" anchor="b">
            <a:normAutofit/>
          </a:bodyPr>
          <a:lstStyle/>
          <a:p>
            <a:r>
              <a:rPr lang="en-US" sz="5400"/>
              <a:t>7</a:t>
            </a:r>
            <a:r>
              <a:rPr lang="en-US" sz="5400" baseline="30000"/>
              <a:t>th</a:t>
            </a:r>
            <a:r>
              <a:rPr lang="en-US" sz="5400"/>
              <a:t> Grade </a:t>
            </a:r>
          </a:p>
        </p:txBody>
      </p:sp>
      <p:sp>
        <p:nvSpPr>
          <p:cNvPr id="7" name="Text Placeholder 6"/>
          <p:cNvSpPr>
            <a:spLocks noGrp="1"/>
          </p:cNvSpPr>
          <p:nvPr>
            <p:ph type="body" idx="1"/>
          </p:nvPr>
        </p:nvSpPr>
        <p:spPr>
          <a:xfrm>
            <a:off x="2692398" y="3657597"/>
            <a:ext cx="6815669" cy="1320802"/>
          </a:xfrm>
        </p:spPr>
        <p:txBody>
          <a:bodyPr vert="horz" lIns="91440" tIns="45720" rIns="91440" bIns="45720" rtlCol="0" anchor="t">
            <a:normAutofit/>
          </a:bodyPr>
          <a:lstStyle/>
          <a:p>
            <a:r>
              <a:rPr lang="en-US" sz="5400"/>
              <a:t>Course Selection</a:t>
            </a:r>
          </a:p>
        </p:txBody>
      </p:sp>
      <p:cxnSp>
        <p:nvCxnSpPr>
          <p:cNvPr id="30" name="Straight Connector 29">
            <a:extLst>
              <a:ext uri="{FF2B5EF4-FFF2-40B4-BE49-F238E27FC236}">
                <a16:creationId xmlns:a16="http://schemas.microsoft.com/office/drawing/2014/main" id="{14319AF2-886A-4C5D-B34C-17FCB0267EE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5246420"/>
      </p:ext>
    </p:extLst>
  </p:cSld>
  <p:clrMapOvr>
    <a:masterClrMapping/>
  </p:clrMapOvr>
  <mc:AlternateContent xmlns:mc="http://schemas.openxmlformats.org/markup-compatibility/2006" xmlns:p14="http://schemas.microsoft.com/office/powerpoint/2010/main">
    <mc:Choice Requires="p14">
      <p:transition spd="slow" p14:dur="2000" advTm="13813"/>
    </mc:Choice>
    <mc:Fallback xmlns="">
      <p:transition spd="slow" advTm="13813"/>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49C117F-F390-437B-ADB0-57E87EFF34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10" name="Picture 9">
              <a:extLst>
                <a:ext uri="{FF2B5EF4-FFF2-40B4-BE49-F238E27FC236}">
                  <a16:creationId xmlns:a16="http://schemas.microsoft.com/office/drawing/2014/main" id="{A7EF42F8-2417-49A6-95CE-DE9503B0AA6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1" name="Rectangle 10">
              <a:extLst>
                <a:ext uri="{FF2B5EF4-FFF2-40B4-BE49-F238E27FC236}">
                  <a16:creationId xmlns:a16="http://schemas.microsoft.com/office/drawing/2014/main" id="{AC6F623B-2003-4AED-B02F-541A150EC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2" name="Picture 11">
              <a:extLst>
                <a:ext uri="{FF2B5EF4-FFF2-40B4-BE49-F238E27FC236}">
                  <a16:creationId xmlns:a16="http://schemas.microsoft.com/office/drawing/2014/main" id="{CD11837A-4F3D-419F-ACE2-E80B1EA2846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13" name="Picture 12">
              <a:extLst>
                <a:ext uri="{FF2B5EF4-FFF2-40B4-BE49-F238E27FC236}">
                  <a16:creationId xmlns:a16="http://schemas.microsoft.com/office/drawing/2014/main" id="{B9411D1A-7E2C-4A36-BE32-BF7A8E13072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15" name="Straight Connector 14">
            <a:extLst>
              <a:ext uri="{FF2B5EF4-FFF2-40B4-BE49-F238E27FC236}">
                <a16:creationId xmlns:a16="http://schemas.microsoft.com/office/drawing/2014/main" id="{20742BC3-654B-4E41-9A6A-73A42E47763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p:nvSpPr>
          <p:cNvPr id="17" name="Rectangle 16">
            <a:extLst>
              <a:ext uri="{FF2B5EF4-FFF2-40B4-BE49-F238E27FC236}">
                <a16:creationId xmlns:a16="http://schemas.microsoft.com/office/drawing/2014/main" id="{1CD07172-CD61-45EB-BEE3-F644503E5C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EADA5DB-ED12-413A-AAB5-6A8D1152E6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90"/>
            <a:ext cx="3823215" cy="5883295"/>
          </a:xfrm>
          <a:prstGeom prst="rect">
            <a:avLst/>
          </a:prstGeom>
          <a:blipFill dpi="0" rotWithShape="1">
            <a:blip r:embed="rId4"/>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BA45E5C-ACB9-49E8-B4DB-5255C2376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2"/>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826852" y="872061"/>
            <a:ext cx="3073940" cy="3436688"/>
          </a:xfrm>
        </p:spPr>
        <p:txBody>
          <a:bodyPr vert="horz" lIns="91440" tIns="45720" rIns="91440" bIns="45720" rtlCol="0" anchor="b">
            <a:normAutofit/>
          </a:bodyPr>
          <a:lstStyle/>
          <a:p>
            <a:r>
              <a:rPr lang="en-US" sz="4400" baseline="30000">
                <a:solidFill>
                  <a:srgbClr val="262626"/>
                </a:solidFill>
              </a:rPr>
              <a:t>7th</a:t>
            </a:r>
            <a:r>
              <a:rPr lang="en-US" sz="4400">
                <a:solidFill>
                  <a:srgbClr val="262626"/>
                </a:solidFill>
              </a:rPr>
              <a:t> Grade Course Selection Form</a:t>
            </a:r>
          </a:p>
        </p:txBody>
      </p:sp>
      <p:sp useBgFill="1">
        <p:nvSpPr>
          <p:cNvPr id="23" name="Rectangle 22">
            <a:extLst>
              <a:ext uri="{FF2B5EF4-FFF2-40B4-BE49-F238E27FC236}">
                <a16:creationId xmlns:a16="http://schemas.microsoft.com/office/drawing/2014/main" id="{857E618C-1D7B-4A51-90C1-6106CD8A1A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491" y="0"/>
            <a:ext cx="7396509"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up of a form&#10;&#10;AI-generated content may be incorrect.">
            <a:extLst>
              <a:ext uri="{FF2B5EF4-FFF2-40B4-BE49-F238E27FC236}">
                <a16:creationId xmlns:a16="http://schemas.microsoft.com/office/drawing/2014/main" id="{59C351AD-EDF3-F73E-5F3E-99DE9A7D3D0A}"/>
              </a:ext>
            </a:extLst>
          </p:cNvPr>
          <p:cNvPicPr>
            <a:picLocks noChangeAspect="1"/>
          </p:cNvPicPr>
          <p:nvPr/>
        </p:nvPicPr>
        <p:blipFill>
          <a:blip r:embed="rId5"/>
          <a:stretch>
            <a:fillRect/>
          </a:stretch>
        </p:blipFill>
        <p:spPr>
          <a:xfrm>
            <a:off x="5844377" y="0"/>
            <a:ext cx="5299364" cy="6858000"/>
          </a:xfrm>
          <a:prstGeom prst="rect">
            <a:avLst/>
          </a:prstGeom>
        </p:spPr>
      </p:pic>
    </p:spTree>
    <p:extLst>
      <p:ext uri="{BB962C8B-B14F-4D97-AF65-F5344CB8AC3E}">
        <p14:creationId xmlns:p14="http://schemas.microsoft.com/office/powerpoint/2010/main" val="2121186222"/>
      </p:ext>
    </p:extLst>
  </p:cSld>
  <p:clrMapOvr>
    <a:masterClrMapping/>
  </p:clrMapOvr>
  <mc:AlternateContent xmlns:mc="http://schemas.openxmlformats.org/markup-compatibility/2006" xmlns:p14="http://schemas.microsoft.com/office/powerpoint/2010/main">
    <mc:Choice Requires="p14">
      <p:transition spd="slow" p14:dur="2000" advTm="16136"/>
    </mc:Choice>
    <mc:Fallback xmlns="">
      <p:transition spd="slow" advTm="16136"/>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7B68C-EF53-3C42-7EE1-4C7DB8A02ED5}"/>
              </a:ext>
            </a:extLst>
          </p:cNvPr>
          <p:cNvSpPr>
            <a:spLocks noGrp="1"/>
          </p:cNvSpPr>
          <p:nvPr>
            <p:ph type="title"/>
          </p:nvPr>
        </p:nvSpPr>
        <p:spPr/>
        <p:txBody>
          <a:bodyPr/>
          <a:lstStyle/>
          <a:p>
            <a:r>
              <a:rPr lang="en-US"/>
              <a:t>Required Courses for 7</a:t>
            </a:r>
            <a:r>
              <a:rPr lang="en-US" baseline="30000"/>
              <a:t>th</a:t>
            </a:r>
            <a:r>
              <a:rPr lang="en-US"/>
              <a:t> Grade</a:t>
            </a:r>
          </a:p>
        </p:txBody>
      </p:sp>
      <p:sp>
        <p:nvSpPr>
          <p:cNvPr id="3" name="Content Placeholder 2">
            <a:extLst>
              <a:ext uri="{FF2B5EF4-FFF2-40B4-BE49-F238E27FC236}">
                <a16:creationId xmlns:a16="http://schemas.microsoft.com/office/drawing/2014/main" id="{D5936500-D1E0-C1C8-2C26-787B4314EBA3}"/>
              </a:ext>
            </a:extLst>
          </p:cNvPr>
          <p:cNvSpPr>
            <a:spLocks noGrp="1"/>
          </p:cNvSpPr>
          <p:nvPr>
            <p:ph idx="1"/>
          </p:nvPr>
        </p:nvSpPr>
        <p:spPr/>
        <p:txBody>
          <a:bodyPr>
            <a:normAutofit/>
          </a:bodyPr>
          <a:lstStyle/>
          <a:p>
            <a:r>
              <a:rPr lang="en-US"/>
              <a:t>English 			On-Level 	or    AAC</a:t>
            </a:r>
          </a:p>
          <a:p>
            <a:r>
              <a:rPr lang="en-US"/>
              <a:t>Texas History	On-Level 	or    AAC</a:t>
            </a:r>
          </a:p>
          <a:p>
            <a:r>
              <a:rPr lang="en-US"/>
              <a:t>Math				On-Level 	or    AAC</a:t>
            </a:r>
          </a:p>
          <a:p>
            <a:r>
              <a:rPr lang="en-US"/>
              <a:t>Science			On-Level 	or    AAC</a:t>
            </a:r>
          </a:p>
          <a:p>
            <a:r>
              <a:rPr lang="en-US" sz="2000"/>
              <a:t>1 semester of P.E. - </a:t>
            </a:r>
            <a:r>
              <a:rPr lang="en-US" sz="2000" err="1"/>
              <a:t>KickStart</a:t>
            </a:r>
            <a:r>
              <a:rPr lang="en-US" sz="2000"/>
              <a:t>	</a:t>
            </a:r>
            <a:r>
              <a:rPr lang="en-US" sz="2000" b="1" u="sng"/>
              <a:t>AND</a:t>
            </a:r>
            <a:r>
              <a:rPr lang="en-US" sz="2000"/>
              <a:t> 	1 semester of Health</a:t>
            </a:r>
          </a:p>
          <a:p>
            <a:r>
              <a:rPr lang="en-US"/>
              <a:t>Advisory</a:t>
            </a:r>
          </a:p>
          <a:p>
            <a:endParaRPr lang="en-US"/>
          </a:p>
        </p:txBody>
      </p:sp>
    </p:spTree>
    <p:extLst>
      <p:ext uri="{BB962C8B-B14F-4D97-AF65-F5344CB8AC3E}">
        <p14:creationId xmlns:p14="http://schemas.microsoft.com/office/powerpoint/2010/main" val="3410387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33F0879-3DA0-4CB8-B35E-A0AD4255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24D2183-F388-476E-92A9-D6639D69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90"/>
            <a:ext cx="3823215"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43462E7-1698-4B21-BE89-AEFAC7C2F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2"/>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7F3E83C5-8873-458C-A0AE-334C0E554FEE}"/>
              </a:ext>
            </a:extLst>
          </p:cNvPr>
          <p:cNvSpPr>
            <a:spLocks noGrp="1"/>
          </p:cNvSpPr>
          <p:nvPr>
            <p:ph type="title"/>
          </p:nvPr>
        </p:nvSpPr>
        <p:spPr>
          <a:xfrm>
            <a:off x="929140" y="972766"/>
            <a:ext cx="2835464" cy="1254868"/>
          </a:xfrm>
        </p:spPr>
        <p:txBody>
          <a:bodyPr anchor="b">
            <a:normAutofit/>
          </a:bodyPr>
          <a:lstStyle/>
          <a:p>
            <a:r>
              <a:rPr lang="en-US" sz="2800">
                <a:solidFill>
                  <a:srgbClr val="262626"/>
                </a:solidFill>
              </a:rPr>
              <a:t>Health</a:t>
            </a:r>
          </a:p>
        </p:txBody>
      </p:sp>
      <p:sp>
        <p:nvSpPr>
          <p:cNvPr id="3" name="Content Placeholder 2">
            <a:extLst>
              <a:ext uri="{FF2B5EF4-FFF2-40B4-BE49-F238E27FC236}">
                <a16:creationId xmlns:a16="http://schemas.microsoft.com/office/drawing/2014/main" id="{B542BF19-B87D-A716-64D9-1093712287E4}"/>
              </a:ext>
            </a:extLst>
          </p:cNvPr>
          <p:cNvSpPr>
            <a:spLocks noGrp="1"/>
          </p:cNvSpPr>
          <p:nvPr>
            <p:ph idx="1"/>
          </p:nvPr>
        </p:nvSpPr>
        <p:spPr>
          <a:xfrm>
            <a:off x="929141" y="2430471"/>
            <a:ext cx="2835464" cy="3552039"/>
          </a:xfrm>
        </p:spPr>
        <p:txBody>
          <a:bodyPr>
            <a:normAutofit/>
          </a:bodyPr>
          <a:lstStyle/>
          <a:p>
            <a:r>
              <a:rPr lang="en-US" sz="1800">
                <a:solidFill>
                  <a:srgbClr val="262626"/>
                </a:solidFill>
              </a:rPr>
              <a:t>7</a:t>
            </a:r>
            <a:r>
              <a:rPr lang="en-US" sz="1800" baseline="30000">
                <a:solidFill>
                  <a:srgbClr val="262626"/>
                </a:solidFill>
              </a:rPr>
              <a:t>th</a:t>
            </a:r>
            <a:r>
              <a:rPr lang="en-US" sz="1800">
                <a:solidFill>
                  <a:srgbClr val="262626"/>
                </a:solidFill>
              </a:rPr>
              <a:t> grade students are required to take 1 semester of Health. </a:t>
            </a:r>
          </a:p>
          <a:p>
            <a:pPr lvl="1"/>
            <a:r>
              <a:rPr lang="en-US" sz="1800">
                <a:solidFill>
                  <a:srgbClr val="262626"/>
                </a:solidFill>
              </a:rPr>
              <a:t>Students </a:t>
            </a:r>
            <a:r>
              <a:rPr lang="en-US" sz="1800" b="1" u="sng">
                <a:solidFill>
                  <a:srgbClr val="262626"/>
                </a:solidFill>
              </a:rPr>
              <a:t>cannot</a:t>
            </a:r>
            <a:r>
              <a:rPr lang="en-US" sz="1800">
                <a:solidFill>
                  <a:srgbClr val="262626"/>
                </a:solidFill>
              </a:rPr>
              <a:t> choose which semester they take Health</a:t>
            </a:r>
          </a:p>
          <a:p>
            <a:pPr marL="457200" lvl="1" indent="0">
              <a:buNone/>
            </a:pPr>
            <a:endParaRPr lang="en-US" sz="1800">
              <a:solidFill>
                <a:srgbClr val="262626"/>
              </a:solidFill>
            </a:endParaRPr>
          </a:p>
        </p:txBody>
      </p:sp>
      <p:sp useBgFill="1">
        <p:nvSpPr>
          <p:cNvPr id="16" name="Rectangle 15">
            <a:extLst>
              <a:ext uri="{FF2B5EF4-FFF2-40B4-BE49-F238E27FC236}">
                <a16:creationId xmlns:a16="http://schemas.microsoft.com/office/drawing/2014/main" id="{6C22FCAC-D7EC-4A52-B153-FF761E223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491" y="0"/>
            <a:ext cx="7396509"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08DBE26-DB6E-B21D-3200-0A3C01DE186B}"/>
              </a:ext>
            </a:extLst>
          </p:cNvPr>
          <p:cNvPicPr>
            <a:picLocks noChangeAspect="1"/>
          </p:cNvPicPr>
          <p:nvPr/>
        </p:nvPicPr>
        <p:blipFill>
          <a:blip r:embed="rId3"/>
          <a:stretch>
            <a:fillRect/>
          </a:stretch>
        </p:blipFill>
        <p:spPr>
          <a:xfrm>
            <a:off x="6067535" y="609602"/>
            <a:ext cx="4834791" cy="5587749"/>
          </a:xfrm>
          <a:prstGeom prst="rect">
            <a:avLst/>
          </a:prstGeom>
        </p:spPr>
      </p:pic>
    </p:spTree>
    <p:extLst>
      <p:ext uri="{BB962C8B-B14F-4D97-AF65-F5344CB8AC3E}">
        <p14:creationId xmlns:p14="http://schemas.microsoft.com/office/powerpoint/2010/main" val="279645770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07294CEF24717439E6A1CF7E2C08BB7" ma:contentTypeVersion="13" ma:contentTypeDescription="Create a new document." ma:contentTypeScope="" ma:versionID="cdc7f0109945ff67da76ae9fe0364f39">
  <xsd:schema xmlns:xsd="http://www.w3.org/2001/XMLSchema" xmlns:xs="http://www.w3.org/2001/XMLSchema" xmlns:p="http://schemas.microsoft.com/office/2006/metadata/properties" xmlns:ns3="4f724c16-70ef-4d8c-a4f6-1c8397be3b8e" xmlns:ns4="1f2aa416-b942-4173-9fc6-782defba1dde" targetNamespace="http://schemas.microsoft.com/office/2006/metadata/properties" ma:root="true" ma:fieldsID="82fdf3db3fe36fb45061eb7b1f72eb94" ns3:_="" ns4:_="">
    <xsd:import namespace="4f724c16-70ef-4d8c-a4f6-1c8397be3b8e"/>
    <xsd:import namespace="1f2aa416-b942-4173-9fc6-782defba1dd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4:SharedWithUsers" minOccurs="0"/>
                <xsd:element ref="ns4:SharedWithDetails" minOccurs="0"/>
                <xsd:element ref="ns4:SharingHintHash" minOccurs="0"/>
                <xsd:element ref="ns3:MediaServiceAutoKeyPoints" minOccurs="0"/>
                <xsd:element ref="ns3:MediaServiceKeyPoints" minOccurs="0"/>
                <xsd:element ref="ns3:MediaServiceGenerationTime" minOccurs="0"/>
                <xsd:element ref="ns3:MediaServiceEventHashCode" minOccurs="0"/>
                <xsd:element ref="ns3:MediaServiceOCR"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724c16-70ef-4d8c-a4f6-1c8397be3b8e"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f2aa416-b942-4173-9fc6-782defba1dd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3115215-9954-48DB-BC06-8205ACC5D515}">
  <ds:schemaRefs>
    <ds:schemaRef ds:uri="1f2aa416-b942-4173-9fc6-782defba1dde"/>
    <ds:schemaRef ds:uri="4f724c16-70ef-4d8c-a4f6-1c8397be3b8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1C2FE8C-A57A-4953-8BD6-5513FFF1DEBC}">
  <ds:schemaRefs>
    <ds:schemaRef ds:uri="http://schemas.microsoft.com/sharepoint/v3/contenttype/forms"/>
  </ds:schemaRefs>
</ds:datastoreItem>
</file>

<file path=customXml/itemProps3.xml><?xml version="1.0" encoding="utf-8"?>
<ds:datastoreItem xmlns:ds="http://schemas.openxmlformats.org/officeDocument/2006/customXml" ds:itemID="{4F295A23-FACE-4598-9C67-87D5CB4CC6E9}">
  <ds:schemaRefs>
    <ds:schemaRef ds:uri="1f2aa416-b942-4173-9fc6-782defba1dde"/>
    <ds:schemaRef ds:uri="4f724c16-70ef-4d8c-a4f6-1c8397be3b8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3228</Words>
  <Application>Microsoft Office PowerPoint</Application>
  <PresentationFormat>Widescreen</PresentationFormat>
  <Paragraphs>167</Paragraphs>
  <Slides>58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58</vt:i4>
      </vt:variant>
    </vt:vector>
  </HeadingPairs>
  <TitlesOfParts>
    <vt:vector size="62" baseType="lpstr">
      <vt:lpstr>Arial</vt:lpstr>
      <vt:lpstr>Garamond</vt:lpstr>
      <vt:lpstr>Wingdings</vt:lpstr>
      <vt:lpstr>Organic</vt:lpstr>
      <vt:lpstr>DCMS  Course Selection Information Session</vt:lpstr>
      <vt:lpstr>Course Selection</vt:lpstr>
      <vt:lpstr>Course Selection Timeline</vt:lpstr>
      <vt:lpstr>PowerPoint Presentation</vt:lpstr>
      <vt:lpstr>Course Verification Window for Parents &amp; Students</vt:lpstr>
      <vt:lpstr>7th Grade </vt:lpstr>
      <vt:lpstr>7th Grade Course Selection Form</vt:lpstr>
      <vt:lpstr>Required Courses for 7th Grade</vt:lpstr>
      <vt:lpstr>Health</vt:lpstr>
      <vt:lpstr>7th Grade Course Selection Form</vt:lpstr>
      <vt:lpstr>PowerPoint Presentation</vt:lpstr>
      <vt:lpstr>PowerPoint Presentation</vt:lpstr>
      <vt:lpstr>PowerPoint Presentation</vt:lpstr>
      <vt:lpstr>Additional Electives </vt:lpstr>
      <vt:lpstr>Art</vt:lpstr>
      <vt:lpstr>Band </vt:lpstr>
      <vt:lpstr>Choir </vt:lpstr>
      <vt:lpstr>Orchestra</vt:lpstr>
      <vt:lpstr>Theatre</vt:lpstr>
      <vt:lpstr>Intro to Broadcasting</vt:lpstr>
      <vt:lpstr> 7th Grade AVID </vt:lpstr>
      <vt:lpstr>College &amp; Career Exploration </vt:lpstr>
      <vt:lpstr>Electives for High School Credit </vt:lpstr>
      <vt:lpstr>Technovations II  (1 credit)</vt:lpstr>
      <vt:lpstr>Dollars and Sense (.5 credit)</vt:lpstr>
      <vt:lpstr>Touch Systems Data Entry (.5 credit)</vt:lpstr>
      <vt:lpstr>PowerPoint Presentation</vt:lpstr>
      <vt:lpstr>8th Grade </vt:lpstr>
      <vt:lpstr>Required Courses for 8th Grade</vt:lpstr>
      <vt:lpstr>Is an AAC Class Right for My Child?</vt:lpstr>
      <vt:lpstr>8th Grade Course Selection Form</vt:lpstr>
      <vt:lpstr>Demographic Information</vt:lpstr>
      <vt:lpstr>PowerPoint Presentation</vt:lpstr>
      <vt:lpstr>PowerPoint Presentation</vt:lpstr>
      <vt:lpstr>PowerPoint Presentation</vt:lpstr>
      <vt:lpstr>Additional Electives </vt:lpstr>
      <vt:lpstr>Intro to Broadcasting 8</vt:lpstr>
      <vt:lpstr>Advanced Broadcasting 8 </vt:lpstr>
      <vt:lpstr>  Journalism  </vt:lpstr>
      <vt:lpstr>Career and College Exploration </vt:lpstr>
      <vt:lpstr>Electives for High School Credit</vt:lpstr>
      <vt:lpstr>Fundamentals of Computer Science (1 credit)</vt:lpstr>
      <vt:lpstr>Spanish I (1 credit) </vt:lpstr>
      <vt:lpstr>Spanish for Spanish Speakers (1 credit per semester)</vt:lpstr>
      <vt:lpstr>*Foreign Language Credit By Exam* </vt:lpstr>
      <vt:lpstr>Dollars and Sense (.5 credit)</vt:lpstr>
      <vt:lpstr>Touch Systems Data Entry (.5 credit)</vt:lpstr>
      <vt:lpstr>Technovations II  (1 Credit)</vt:lpstr>
      <vt:lpstr>Principles of Human Services (1 credit)</vt:lpstr>
      <vt:lpstr>Specialized Middle School Programs</vt:lpstr>
      <vt:lpstr>Peer Assistance and Leadership (PALS)</vt:lpstr>
      <vt:lpstr>Office Worker</vt:lpstr>
      <vt:lpstr> 8th Grade AVID </vt:lpstr>
      <vt:lpstr>Physical Education Alternative</vt:lpstr>
      <vt:lpstr>Introduction to Dance</vt:lpstr>
      <vt:lpstr>PowerPoint Presentation</vt:lpstr>
      <vt:lpstr>Reminders</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DCMS  Course Selection Information Session</dc:title>
  <dc:creator>Daniels, Clayton</dc:creator>
  <cp:lastModifiedBy>Williams, Jessica</cp:lastModifiedBy>
  <cp:revision>1</cp:revision>
  <dcterms:created xsi:type="dcterms:W3CDTF">2023-01-17T19:29:35Z</dcterms:created>
  <dcterms:modified xsi:type="dcterms:W3CDTF">2026-01-14T14:31:40Z</dcterms:modified>
</cp:coreProperties>
</file>